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54" r:id="rId3"/>
    <p:sldId id="290" r:id="rId4"/>
    <p:sldId id="300" r:id="rId5"/>
    <p:sldId id="292" r:id="rId6"/>
    <p:sldId id="293" r:id="rId7"/>
    <p:sldId id="294" r:id="rId8"/>
    <p:sldId id="291" r:id="rId9"/>
    <p:sldId id="296" r:id="rId10"/>
    <p:sldId id="297" r:id="rId11"/>
    <p:sldId id="298" r:id="rId12"/>
    <p:sldId id="299" r:id="rId13"/>
    <p:sldId id="318" r:id="rId14"/>
    <p:sldId id="327" r:id="rId15"/>
    <p:sldId id="329" r:id="rId16"/>
    <p:sldId id="301" r:id="rId1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FA5"/>
    <a:srgbClr val="FBB8FC"/>
    <a:srgbClr val="FFFFFF"/>
    <a:srgbClr val="FCD1B6"/>
    <a:srgbClr val="B3FCC2"/>
    <a:srgbClr val="FE7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 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643044236870082E-2"/>
          <c:y val="0.29403655871654272"/>
          <c:w val="0.92123162834860728"/>
          <c:h val="0.46858415562734135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dPt>
            <c:idx val="0"/>
            <c:bubble3D val="0"/>
            <c:spPr>
              <a:solidFill>
                <a:srgbClr val="FCB9F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B9-4D54-88D5-19988DB76271}"/>
              </c:ext>
            </c:extLst>
          </c:dPt>
          <c:dPt>
            <c:idx val="1"/>
            <c:bubble3D val="0"/>
            <c:spPr>
              <a:solidFill>
                <a:srgbClr val="B3FCC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B9-4D54-88D5-19988DB762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4B9-4D54-88D5-19988DB762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4B9-4D54-88D5-19988DB76271}"/>
              </c:ext>
            </c:extLst>
          </c:dPt>
          <c:dLbls>
            <c:dLbl>
              <c:idx val="0"/>
              <c:layout>
                <c:manualLayout>
                  <c:x val="0.1025881702732413"/>
                  <c:y val="1.0850946622147115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600" b="1" dirty="0"/>
                      <a:t>11.11%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27905352468527"/>
                      <c:h val="0.211848075642520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4B9-4D54-88D5-19988DB76271}"/>
                </c:ext>
              </c:extLst>
            </c:dLbl>
            <c:dLbl>
              <c:idx val="1"/>
              <c:layout>
                <c:manualLayout>
                  <c:x val="7.5502420241356047E-2"/>
                  <c:y val="-0.31383705891754676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600" b="1" dirty="0"/>
                      <a:t>88.89%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4295245151925562"/>
                      <c:h val="0.211848075642520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4B9-4D54-88D5-19988DB76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2"/>
                <c:pt idx="0">
                  <c:v>公有</c:v>
                </c:pt>
                <c:pt idx="1">
                  <c:v>私有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B9-4D54-88D5-19988DB76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/>
              <a:t>面  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面積</c:v>
                </c:pt>
              </c:strCache>
            </c:strRef>
          </c:tx>
          <c:dPt>
            <c:idx val="0"/>
            <c:bubble3D val="0"/>
            <c:spPr>
              <a:solidFill>
                <a:srgbClr val="FCB8F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05-400E-B364-BED90920E1F7}"/>
              </c:ext>
            </c:extLst>
          </c:dPt>
          <c:dPt>
            <c:idx val="1"/>
            <c:bubble3D val="0"/>
            <c:spPr>
              <a:solidFill>
                <a:srgbClr val="B3FCC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05-400E-B364-BED90920E1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05-400E-B364-BED90920E1F7}"/>
              </c:ext>
            </c:extLst>
          </c:dPt>
          <c:dLbls>
            <c:dLbl>
              <c:idx val="0"/>
              <c:layout>
                <c:manualLayout>
                  <c:x val="-0.26324012856156143"/>
                  <c:y val="-8.5773663182283008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 dirty="0"/>
                      <a:t>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05-400E-B364-BED90920E1F7}"/>
                </c:ext>
              </c:extLst>
            </c:dLbl>
            <c:dLbl>
              <c:idx val="1"/>
              <c:layout>
                <c:manualLayout>
                  <c:x val="0.25280255178615918"/>
                  <c:y val="1.6258358444353891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 b="1" dirty="0"/>
                      <a:t>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505-400E-B364-BED90920E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2"/>
                <c:pt idx="0">
                  <c:v>公有</c:v>
                </c:pt>
                <c:pt idx="1">
                  <c:v>私有</c:v>
                </c:pt>
              </c:strCache>
            </c:strRef>
          </c:cat>
          <c:val>
            <c:numRef>
              <c:f>工作表1!$B$2:$B$4</c:f>
              <c:numCache>
                <c:formatCode>0.0000_ </c:formatCode>
                <c:ptCount val="3"/>
                <c:pt idx="0">
                  <c:v>10352</c:v>
                </c:pt>
                <c:pt idx="1">
                  <c:v>9169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05-400E-B364-BED90920E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B9ADD-5ECF-4F60-95D8-1B660D117261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FFCFF-2635-4601-86FA-A26DBA48D8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42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73788" y="5118727"/>
            <a:ext cx="5390305" cy="4849318"/>
          </a:xfrm>
          <a:prstGeom prst="rect">
            <a:avLst/>
          </a:prstGeom>
        </p:spPr>
        <p:txBody>
          <a:bodyPr spcFirstLastPara="1" wrap="square" lIns="91409" tIns="91409" rIns="91409" bIns="9140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682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491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122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028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559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486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8e553c7b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8e553c7bd_0_96:notes"/>
          <p:cNvSpPr txBox="1">
            <a:spLocks noGrp="1"/>
          </p:cNvSpPr>
          <p:nvPr>
            <p:ph type="body" idx="1"/>
          </p:nvPr>
        </p:nvSpPr>
        <p:spPr>
          <a:xfrm>
            <a:off x="673788" y="5118727"/>
            <a:ext cx="5390305" cy="4849318"/>
          </a:xfrm>
          <a:prstGeom prst="rect">
            <a:avLst/>
          </a:prstGeom>
        </p:spPr>
        <p:txBody>
          <a:bodyPr spcFirstLastPara="1" wrap="square" lIns="91409" tIns="91409" rIns="91409" bIns="914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96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3B4F59-5A96-3343-275A-078334FF6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64FD83-08F2-553C-87E0-AE28DB49E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DBDE30-28DB-9BB6-B76C-DC743A43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66ACD6-2F9A-CED5-4BAB-054F850C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FA5903-F84A-7033-6ACD-5B85959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12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D36A6E-E5DB-FDE3-E8CF-D4005175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0AEC975-9A4C-4B9B-9CA1-7059FF6F6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F4A3A2-03A3-76A6-F5B8-80BFBB85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2B287C-6110-30C6-36D0-96CA49F7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4ED4D5-666A-E5B9-4B6D-D5703F1C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18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C90E541-55DA-79B3-2996-8786BF92E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455FD8-BEF2-BB36-CCF5-31DF28CFE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BD9FBA-BEDB-D597-F657-55C80B9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8830F1-75B6-9CF2-735D-8A1CE7DC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EBDC85-2682-17E6-3656-DFC9EA1A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296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20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41D282-55AA-D2D5-EBFA-B14416B6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84E419-203E-D669-93F3-3DC95A03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7DC1BB-6A35-CC3C-07DA-309446AD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89D2E9-3D6C-EA41-8DFD-678AD091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510B7C-1D48-F7B3-628F-03E838AC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1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2CCDC7-03A0-C6DC-2523-E346386D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DFC262-2491-B441-ACDA-5CFA57B8D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1C05B0-A5E2-0859-31A5-3255F142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FF499D-41A5-0482-D0EE-DD763023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A14610-9C28-107D-F8BC-10BCFF7A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91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D9D935-AE29-96FE-83DA-7FC34048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B75570-6D2A-DB1D-D1C1-C8FA0A6CD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6436283-EFC9-8F81-FAAD-621463022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011A36-F568-3B03-E593-49843FC7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03F7F9-E77A-79F0-F3D4-83557F45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2882B00-0473-9B28-11B5-FA3972DA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94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47FFC3-ED89-103F-962E-AB502056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02BCA0-B66F-9E39-3443-462E9F41C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88DDCF2-599C-EF1C-6994-700B98FC3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C1944DE-A10B-B0E3-7139-77948B80C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D7EAE77-C71D-C776-3D7B-209E12476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5276769-CD1B-5B5D-CA4A-A7C85AD2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E9AE1CF-4921-E41F-21BF-B75537A7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85E7A9E-8D33-6A73-2AF6-D715344E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0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189A69-3046-8B64-9D53-3D0A0C88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CB73908-AC5F-80A4-B352-AB46A440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422AEBB-A96B-1998-0481-89CAAC56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05F109-359D-2B65-0342-021D8FF5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36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9DEDD37-BBAC-B23C-19DD-6800CBF0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5A9A09C-C973-E388-1BE1-C92F6566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0DC5FB-CACD-8BC9-3517-A65C0070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8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891B2-6593-2D16-1A13-E1242029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059335-1C69-7BB8-A76C-AE5CEC9FF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5904AA-FB64-6334-ECE4-210E170E5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70C482-63DE-40D8-7376-CF8C8476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B701BC1-EC65-92AE-806D-8F5B0E65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619D97-2369-CDB8-3562-A8DABE37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16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68D1CA-4B0E-090A-5D18-FF8602CF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2F77376-F645-0EE1-A453-B166F073C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3ADB2B5-39A4-C7E8-DD2A-C2B9494AE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8003DE-B132-79F2-9B9B-B30FFE4B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57DFA50-08ED-6D69-BE3B-4FA7D649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C2AA944-8784-B726-257C-72E9F88E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69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C158957-16EA-EEFC-C16B-9A354AFF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7076C2-CCA7-9C22-E81F-67B8D1DD3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A587C0-BD93-A736-2532-2DFA7FDA6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1BC4-CBAD-4107-BE7E-3869ABA6DD4E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6B0224-E3B3-C583-2260-1483EBB6B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CF000C-377A-3902-D2C1-9FE83CF9D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A3AF-EF25-4379-9B19-7324ABC94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15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63;p18"/>
          <p:cNvSpPr/>
          <p:nvPr/>
        </p:nvSpPr>
        <p:spPr>
          <a:xfrm rot="2672689">
            <a:off x="1218532" y="2990060"/>
            <a:ext cx="771789" cy="771789"/>
          </a:xfrm>
          <a:prstGeom prst="roundRect">
            <a:avLst>
              <a:gd name="adj" fmla="val 7368"/>
            </a:avLst>
          </a:prstGeom>
          <a:solidFill>
            <a:srgbClr val="E1B3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163;p18"/>
          <p:cNvSpPr/>
          <p:nvPr/>
        </p:nvSpPr>
        <p:spPr>
          <a:xfrm rot="2672689">
            <a:off x="189833" y="4114245"/>
            <a:ext cx="552455" cy="552455"/>
          </a:xfrm>
          <a:prstGeom prst="roundRect">
            <a:avLst>
              <a:gd name="adj" fmla="val 7368"/>
            </a:avLst>
          </a:prstGeom>
          <a:solidFill>
            <a:srgbClr val="9264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63;p18"/>
          <p:cNvSpPr/>
          <p:nvPr/>
        </p:nvSpPr>
        <p:spPr>
          <a:xfrm rot="2672689">
            <a:off x="2776174" y="4278879"/>
            <a:ext cx="552455" cy="552455"/>
          </a:xfrm>
          <a:prstGeom prst="roundRect">
            <a:avLst>
              <a:gd name="adj" fmla="val 7368"/>
            </a:avLst>
          </a:prstGeom>
          <a:solidFill>
            <a:srgbClr val="0857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57;p15"/>
          <p:cNvSpPr/>
          <p:nvPr/>
        </p:nvSpPr>
        <p:spPr>
          <a:xfrm>
            <a:off x="5811268" y="1407920"/>
            <a:ext cx="6131" cy="5960"/>
          </a:xfrm>
          <a:custGeom>
            <a:avLst/>
            <a:gdLst/>
            <a:ahLst/>
            <a:cxnLst/>
            <a:rect l="l" t="t" r="r" b="b"/>
            <a:pathLst>
              <a:path w="36" h="35" extrusionOk="0">
                <a:moveTo>
                  <a:pt x="1" y="0"/>
                </a:moveTo>
                <a:lnTo>
                  <a:pt x="27" y="34"/>
                </a:lnTo>
                <a:lnTo>
                  <a:pt x="35" y="3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3457195" y="2311703"/>
            <a:ext cx="1703" cy="171"/>
          </a:xfrm>
          <a:custGeom>
            <a:avLst/>
            <a:gdLst/>
            <a:ahLst/>
            <a:cxnLst/>
            <a:rect l="l" t="t" r="r" b="b"/>
            <a:pathLst>
              <a:path w="10" h="1" extrusionOk="0">
                <a:moveTo>
                  <a:pt x="9" y="1"/>
                </a:moveTo>
                <a:cubicBezTo>
                  <a:pt x="9" y="1"/>
                  <a:pt x="9" y="1"/>
                  <a:pt x="1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A9584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5712001" y="1"/>
            <a:ext cx="3812483" cy="1295892"/>
          </a:xfrm>
          <a:custGeom>
            <a:avLst/>
            <a:gdLst/>
            <a:ahLst/>
            <a:cxnLst/>
            <a:rect l="l" t="t" r="r" b="b"/>
            <a:pathLst>
              <a:path w="30979" h="13004" extrusionOk="0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7045788" y="2781063"/>
            <a:ext cx="3812483" cy="1295892"/>
          </a:xfrm>
          <a:custGeom>
            <a:avLst/>
            <a:gdLst/>
            <a:ahLst/>
            <a:cxnLst/>
            <a:rect l="l" t="t" r="r" b="b"/>
            <a:pathLst>
              <a:path w="30979" h="13004" extrusionOk="0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8379649" y="5562126"/>
            <a:ext cx="3812359" cy="1295892"/>
          </a:xfrm>
          <a:custGeom>
            <a:avLst/>
            <a:gdLst/>
            <a:ahLst/>
            <a:cxnLst/>
            <a:rect l="l" t="t" r="r" b="b"/>
            <a:pathLst>
              <a:path w="30978" h="13004" extrusionOk="0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6379018" y="1390533"/>
            <a:ext cx="3812236" cy="1295892"/>
          </a:xfrm>
          <a:custGeom>
            <a:avLst/>
            <a:gdLst/>
            <a:ahLst/>
            <a:cxnLst/>
            <a:rect l="l" t="t" r="r" b="b"/>
            <a:pathLst>
              <a:path w="30977" h="13004" extrusionOk="0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7712689" y="4171595"/>
            <a:ext cx="3812483" cy="1295892"/>
          </a:xfrm>
          <a:custGeom>
            <a:avLst/>
            <a:gdLst/>
            <a:ahLst/>
            <a:cxnLst/>
            <a:rect l="l" t="t" r="r" b="b"/>
            <a:pathLst>
              <a:path w="30979" h="13004" extrusionOk="0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" y="0"/>
            <a:ext cx="12192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182005" y="195227"/>
            <a:ext cx="11828004" cy="24707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高雄市楠梓區公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整體開發區</a:t>
            </a:r>
            <a:br>
              <a:rPr lang="en-US" altLang="zh-TW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33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zh-TW" altLang="en-US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地重劃區土地所有權人座談會</a:t>
            </a:r>
            <a:endParaRPr sz="53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46192"/>
              </p:ext>
            </p:extLst>
          </p:nvPr>
        </p:nvGraphicFramePr>
        <p:xfrm>
          <a:off x="932112" y="2939825"/>
          <a:ext cx="9986685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2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會議議程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15:00~15:10</a:t>
                      </a:r>
                      <a:endParaRPr lang="zh-TW" altLang="en-US" sz="3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主持人致詞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15:10~15:30</a:t>
                      </a:r>
                      <a:endParaRPr lang="zh-TW" altLang="en-US" sz="3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土地開發處簡報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15:30~16:00</a:t>
                      </a:r>
                      <a:endParaRPr lang="zh-TW" altLang="en-US" sz="3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土地所有權人陳述意見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16:00~16:30</a:t>
                      </a:r>
                      <a:endParaRPr lang="zh-TW" altLang="en-US" sz="3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綜合答覆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970202" y="6414697"/>
            <a:ext cx="966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                                    高雄市政府地政局土地開發處</a:t>
            </a:r>
          </a:p>
        </p:txBody>
      </p:sp>
      <p:sp>
        <p:nvSpPr>
          <p:cNvPr id="18" name="投影片編號版面配置區 2"/>
          <p:cNvSpPr txBox="1">
            <a:spLocks/>
          </p:cNvSpPr>
          <p:nvPr/>
        </p:nvSpPr>
        <p:spPr>
          <a:xfrm>
            <a:off x="11826200" y="6414696"/>
            <a:ext cx="731600" cy="524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1867" dirty="0"/>
              <a:t>1</a:t>
            </a:r>
            <a:endParaRPr lang="en" sz="186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258346" y="237572"/>
            <a:ext cx="2132148" cy="581724"/>
            <a:chOff x="553998" y="130174"/>
            <a:chExt cx="2513609" cy="685800"/>
          </a:xfrm>
        </p:grpSpPr>
        <p:sp>
          <p:nvSpPr>
            <p:cNvPr id="7" name="橢圓 6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239798" y="180686"/>
              <a:ext cx="1827809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財務計畫</a:t>
              </a:r>
            </a:p>
          </p:txBody>
        </p:sp>
      </p:grpSp>
      <p:sp>
        <p:nvSpPr>
          <p:cNvPr id="58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11746557" y="6451303"/>
            <a:ext cx="731600" cy="524800"/>
          </a:xfrm>
        </p:spPr>
        <p:txBody>
          <a:bodyPr/>
          <a:lstStyle/>
          <a:p>
            <a:pPr algn="l"/>
            <a:fld id="{00000000-1234-1234-1234-123412341234}" type="slidenum">
              <a:rPr lang="e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10</a:t>
            </a:fld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258346" y="1288941"/>
            <a:ext cx="1719641" cy="1233767"/>
            <a:chOff x="29317" y="1048618"/>
            <a:chExt cx="1911056" cy="1371099"/>
          </a:xfrm>
        </p:grpSpPr>
        <p:sp>
          <p:nvSpPr>
            <p:cNvPr id="60" name="Google Shape;651;p30"/>
            <p:cNvSpPr/>
            <p:nvPr/>
          </p:nvSpPr>
          <p:spPr>
            <a:xfrm>
              <a:off x="1081172" y="1765214"/>
              <a:ext cx="859201" cy="304200"/>
            </a:xfrm>
            <a:prstGeom prst="homePlate">
              <a:avLst>
                <a:gd name="adj" fmla="val 50000"/>
              </a:avLst>
            </a:prstGeom>
            <a:solidFill>
              <a:srgbClr val="ADD1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Google Shape;619;p30"/>
            <p:cNvSpPr/>
            <p:nvPr/>
          </p:nvSpPr>
          <p:spPr>
            <a:xfrm>
              <a:off x="29317" y="1048618"/>
              <a:ext cx="1370888" cy="1371099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B9B9B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Google Shape;625;p30"/>
            <p:cNvSpPr/>
            <p:nvPr/>
          </p:nvSpPr>
          <p:spPr>
            <a:xfrm>
              <a:off x="147817" y="1166734"/>
              <a:ext cx="1133888" cy="1134083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ADD1E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2142336" y="1814377"/>
            <a:ext cx="9521673" cy="5370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zh-TW" altLang="en-US" sz="2667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資金需求總額（總費用）：</a:t>
            </a:r>
            <a:r>
              <a:rPr lang="en-US" altLang="zh-TW" sz="2667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110,630,000</a:t>
            </a:r>
            <a:r>
              <a:rPr lang="zh-TW" altLang="en-US" sz="2667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667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258346" y="2956989"/>
            <a:ext cx="1719641" cy="1233767"/>
            <a:chOff x="29317" y="1048618"/>
            <a:chExt cx="1911056" cy="1371099"/>
          </a:xfrm>
        </p:grpSpPr>
        <p:sp>
          <p:nvSpPr>
            <p:cNvPr id="65" name="Google Shape;651;p30"/>
            <p:cNvSpPr/>
            <p:nvPr/>
          </p:nvSpPr>
          <p:spPr>
            <a:xfrm>
              <a:off x="1081172" y="1765214"/>
              <a:ext cx="859201" cy="304200"/>
            </a:xfrm>
            <a:prstGeom prst="homePlate">
              <a:avLst>
                <a:gd name="adj" fmla="val 50000"/>
              </a:avLst>
            </a:prstGeom>
            <a:solidFill>
              <a:srgbClr val="D3B6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Google Shape;619;p30"/>
            <p:cNvSpPr/>
            <p:nvPr/>
          </p:nvSpPr>
          <p:spPr>
            <a:xfrm>
              <a:off x="29317" y="1048618"/>
              <a:ext cx="1370888" cy="1371099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B9B9B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Google Shape;625;p30"/>
            <p:cNvSpPr/>
            <p:nvPr/>
          </p:nvSpPr>
          <p:spPr>
            <a:xfrm>
              <a:off x="147817" y="1166734"/>
              <a:ext cx="1133888" cy="1134083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D3B6D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8" name="Rectangle 3"/>
          <p:cNvSpPr txBox="1">
            <a:spLocks noChangeArrowheads="1"/>
          </p:cNvSpPr>
          <p:nvPr/>
        </p:nvSpPr>
        <p:spPr>
          <a:xfrm>
            <a:off x="2142337" y="3469406"/>
            <a:ext cx="9521673" cy="5385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zh-TW" altLang="en-US" sz="2667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財源籌措方式：向金融機構貸款支應。</a:t>
            </a:r>
            <a:endParaRPr lang="en-US" altLang="zh-TW" sz="2667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9" name="群組 68"/>
          <p:cNvGrpSpPr/>
          <p:nvPr/>
        </p:nvGrpSpPr>
        <p:grpSpPr>
          <a:xfrm>
            <a:off x="258346" y="4625037"/>
            <a:ext cx="1719641" cy="1233767"/>
            <a:chOff x="29317" y="1048618"/>
            <a:chExt cx="1911056" cy="1371099"/>
          </a:xfrm>
        </p:grpSpPr>
        <p:sp>
          <p:nvSpPr>
            <p:cNvPr id="70" name="Google Shape;651;p30"/>
            <p:cNvSpPr/>
            <p:nvPr/>
          </p:nvSpPr>
          <p:spPr>
            <a:xfrm>
              <a:off x="1081172" y="1765214"/>
              <a:ext cx="859201" cy="304200"/>
            </a:xfrm>
            <a:prstGeom prst="homePlate">
              <a:avLst>
                <a:gd name="adj" fmla="val 50000"/>
              </a:avLst>
            </a:prstGeom>
            <a:solidFill>
              <a:srgbClr val="EF97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Google Shape;619;p30"/>
            <p:cNvSpPr/>
            <p:nvPr/>
          </p:nvSpPr>
          <p:spPr>
            <a:xfrm>
              <a:off x="29317" y="1048618"/>
              <a:ext cx="1370888" cy="1371099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B9B9B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Google Shape;625;p30"/>
            <p:cNvSpPr/>
            <p:nvPr/>
          </p:nvSpPr>
          <p:spPr>
            <a:xfrm>
              <a:off x="147817" y="1166734"/>
              <a:ext cx="1133888" cy="1134083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F979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3" name="Rectangle 3"/>
          <p:cNvSpPr txBox="1">
            <a:spLocks noChangeArrowheads="1"/>
          </p:cNvSpPr>
          <p:nvPr/>
        </p:nvSpPr>
        <p:spPr>
          <a:xfrm>
            <a:off x="2142336" y="5006303"/>
            <a:ext cx="11545581" cy="8525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zh-TW" altLang="en-US" sz="2667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償還計畫：由土地所有權人折價抵付重劃負擔之</a:t>
            </a:r>
            <a:endParaRPr lang="en-US" altLang="zh-TW" sz="2667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1219170"/>
            <a:r>
              <a:rPr lang="zh-TW" altLang="en-US" sz="2667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抵費地出售款或繳納之差額地價償還。</a:t>
            </a:r>
          </a:p>
        </p:txBody>
      </p:sp>
    </p:spTree>
    <p:extLst>
      <p:ext uri="{BB962C8B-B14F-4D97-AF65-F5344CB8AC3E}">
        <p14:creationId xmlns:p14="http://schemas.microsoft.com/office/powerpoint/2010/main" val="293769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58345" y="242318"/>
            <a:ext cx="3497907" cy="581724"/>
            <a:chOff x="553998" y="130174"/>
            <a:chExt cx="4123716" cy="685800"/>
          </a:xfrm>
        </p:grpSpPr>
        <p:sp>
          <p:nvSpPr>
            <p:cNvPr id="9" name="橢圓 8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39798" y="180686"/>
              <a:ext cx="3437916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預計重劃作業流程</a:t>
              </a:r>
            </a:p>
          </p:txBody>
        </p:sp>
      </p:grpSp>
      <p:sp>
        <p:nvSpPr>
          <p:cNvPr id="20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11728988" y="6413104"/>
            <a:ext cx="731600" cy="524800"/>
          </a:xfrm>
        </p:spPr>
        <p:txBody>
          <a:bodyPr/>
          <a:lstStyle/>
          <a:p>
            <a:pPr algn="l"/>
            <a:fld id="{00000000-1234-1234-1234-123412341234}" type="slidenum">
              <a:rPr lang="e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11</a:t>
            </a:fld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0" y="2416321"/>
            <a:ext cx="12112358" cy="2765278"/>
            <a:chOff x="20208" y="2269440"/>
            <a:chExt cx="12025634" cy="3157723"/>
          </a:xfrm>
        </p:grpSpPr>
        <p:sp>
          <p:nvSpPr>
            <p:cNvPr id="22" name="Google Shape;929;p40"/>
            <p:cNvSpPr/>
            <p:nvPr/>
          </p:nvSpPr>
          <p:spPr>
            <a:xfrm>
              <a:off x="254000" y="3605852"/>
              <a:ext cx="11791842" cy="2560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grpSp>
          <p:nvGrpSpPr>
            <p:cNvPr id="23" name="Google Shape;931;p40"/>
            <p:cNvGrpSpPr/>
            <p:nvPr/>
          </p:nvGrpSpPr>
          <p:grpSpPr>
            <a:xfrm>
              <a:off x="4585208" y="3574600"/>
              <a:ext cx="309788" cy="288419"/>
              <a:chOff x="3804994" y="2454571"/>
              <a:chExt cx="245610" cy="244891"/>
            </a:xfrm>
          </p:grpSpPr>
          <p:sp>
            <p:nvSpPr>
              <p:cNvPr id="79" name="Google Shape;932;p40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80" name="Google Shape;933;p40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rgbClr val="7EA1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</p:grpSp>
        <p:grpSp>
          <p:nvGrpSpPr>
            <p:cNvPr id="24" name="Google Shape;935;p40"/>
            <p:cNvGrpSpPr/>
            <p:nvPr/>
          </p:nvGrpSpPr>
          <p:grpSpPr>
            <a:xfrm rot="-5573146">
              <a:off x="11008736" y="3574600"/>
              <a:ext cx="309788" cy="288419"/>
              <a:chOff x="3804994" y="2454571"/>
              <a:chExt cx="245610" cy="244891"/>
            </a:xfrm>
          </p:grpSpPr>
          <p:sp>
            <p:nvSpPr>
              <p:cNvPr id="77" name="Google Shape;936;p40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78" name="Google Shape;937;p40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</p:grpSp>
        <p:grpSp>
          <p:nvGrpSpPr>
            <p:cNvPr id="25" name="Google Shape;939;p40"/>
            <p:cNvGrpSpPr/>
            <p:nvPr/>
          </p:nvGrpSpPr>
          <p:grpSpPr>
            <a:xfrm>
              <a:off x="7167440" y="3574600"/>
              <a:ext cx="309788" cy="288419"/>
              <a:chOff x="3804994" y="2454571"/>
              <a:chExt cx="245610" cy="244891"/>
            </a:xfrm>
          </p:grpSpPr>
          <p:sp>
            <p:nvSpPr>
              <p:cNvPr id="69" name="Google Shape;940;p40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70" name="Google Shape;941;p40"/>
              <p:cNvSpPr/>
              <p:nvPr/>
            </p:nvSpPr>
            <p:spPr>
              <a:xfrm rot="-9381908">
                <a:off x="3862007" y="2510866"/>
                <a:ext cx="131581" cy="131581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rgbClr val="8EBE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</p:grpSp>
        <p:grpSp>
          <p:nvGrpSpPr>
            <p:cNvPr id="26" name="Google Shape;943;p40"/>
            <p:cNvGrpSpPr/>
            <p:nvPr/>
          </p:nvGrpSpPr>
          <p:grpSpPr>
            <a:xfrm>
              <a:off x="8458556" y="3574600"/>
              <a:ext cx="309788" cy="288419"/>
              <a:chOff x="3804994" y="2454571"/>
              <a:chExt cx="245610" cy="244891"/>
            </a:xfrm>
          </p:grpSpPr>
          <p:sp>
            <p:nvSpPr>
              <p:cNvPr id="65" name="Google Shape;944;p40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68" name="Google Shape;945;p40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rgbClr val="559B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</p:grpSp>
        <p:grpSp>
          <p:nvGrpSpPr>
            <p:cNvPr id="27" name="Google Shape;947;p40"/>
            <p:cNvGrpSpPr/>
            <p:nvPr/>
          </p:nvGrpSpPr>
          <p:grpSpPr>
            <a:xfrm>
              <a:off x="5876324" y="3574600"/>
              <a:ext cx="309788" cy="288419"/>
              <a:chOff x="3751105" y="2454571"/>
              <a:chExt cx="245610" cy="244891"/>
            </a:xfrm>
          </p:grpSpPr>
          <p:sp>
            <p:nvSpPr>
              <p:cNvPr id="63" name="Google Shape;948;p40"/>
              <p:cNvSpPr/>
              <p:nvPr/>
            </p:nvSpPr>
            <p:spPr>
              <a:xfrm>
                <a:off x="3751105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64" name="Google Shape;949;p40"/>
              <p:cNvSpPr/>
              <p:nvPr/>
            </p:nvSpPr>
            <p:spPr>
              <a:xfrm>
                <a:off x="3808121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rgbClr val="597B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</p:grpSp>
        <p:sp>
          <p:nvSpPr>
            <p:cNvPr id="28" name="Google Shape;950;p40"/>
            <p:cNvSpPr/>
            <p:nvPr/>
          </p:nvSpPr>
          <p:spPr>
            <a:xfrm rot="-8100000">
              <a:off x="11237433" y="3365145"/>
              <a:ext cx="771736" cy="72061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grpSp>
          <p:nvGrpSpPr>
            <p:cNvPr id="29" name="Google Shape;931;p40"/>
            <p:cNvGrpSpPr/>
            <p:nvPr/>
          </p:nvGrpSpPr>
          <p:grpSpPr>
            <a:xfrm>
              <a:off x="711860" y="3574600"/>
              <a:ext cx="309788" cy="288419"/>
              <a:chOff x="3804994" y="2454571"/>
              <a:chExt cx="245610" cy="244891"/>
            </a:xfrm>
          </p:grpSpPr>
          <p:sp>
            <p:nvSpPr>
              <p:cNvPr id="61" name="Google Shape;932;p40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62" name="Google Shape;933;p40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</p:grpSp>
        <p:grpSp>
          <p:nvGrpSpPr>
            <p:cNvPr id="30" name="Google Shape;947;p40"/>
            <p:cNvGrpSpPr/>
            <p:nvPr/>
          </p:nvGrpSpPr>
          <p:grpSpPr>
            <a:xfrm>
              <a:off x="2002976" y="3574600"/>
              <a:ext cx="309788" cy="288419"/>
              <a:chOff x="3751105" y="2454571"/>
              <a:chExt cx="245610" cy="244891"/>
            </a:xfrm>
          </p:grpSpPr>
          <p:sp>
            <p:nvSpPr>
              <p:cNvPr id="59" name="Google Shape;948;p40"/>
              <p:cNvSpPr/>
              <p:nvPr/>
            </p:nvSpPr>
            <p:spPr>
              <a:xfrm>
                <a:off x="3751105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60" name="Google Shape;949;p40"/>
              <p:cNvSpPr/>
              <p:nvPr/>
            </p:nvSpPr>
            <p:spPr>
              <a:xfrm>
                <a:off x="3808121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</p:grpSp>
        <p:grpSp>
          <p:nvGrpSpPr>
            <p:cNvPr id="31" name="Google Shape;947;p40"/>
            <p:cNvGrpSpPr/>
            <p:nvPr/>
          </p:nvGrpSpPr>
          <p:grpSpPr>
            <a:xfrm>
              <a:off x="3294092" y="3574600"/>
              <a:ext cx="309788" cy="288419"/>
              <a:chOff x="3751105" y="2454571"/>
              <a:chExt cx="245610" cy="244891"/>
            </a:xfrm>
          </p:grpSpPr>
          <p:sp>
            <p:nvSpPr>
              <p:cNvPr id="56" name="Google Shape;948;p40"/>
              <p:cNvSpPr/>
              <p:nvPr/>
            </p:nvSpPr>
            <p:spPr>
              <a:xfrm>
                <a:off x="3751105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57" name="Google Shape;949;p40"/>
              <p:cNvSpPr/>
              <p:nvPr/>
            </p:nvSpPr>
            <p:spPr>
              <a:xfrm>
                <a:off x="3808121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</p:grpSp>
        <p:grpSp>
          <p:nvGrpSpPr>
            <p:cNvPr id="32" name="Google Shape;935;p40"/>
            <p:cNvGrpSpPr/>
            <p:nvPr/>
          </p:nvGrpSpPr>
          <p:grpSpPr>
            <a:xfrm rot="-5573146">
              <a:off x="9738988" y="3574600"/>
              <a:ext cx="309788" cy="288419"/>
              <a:chOff x="3804994" y="2454571"/>
              <a:chExt cx="245610" cy="244891"/>
            </a:xfrm>
          </p:grpSpPr>
          <p:sp>
            <p:nvSpPr>
              <p:cNvPr id="54" name="Google Shape;936;p40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55" name="Google Shape;937;p40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rgbClr val="AFBE6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600" ker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</p:grpSp>
        <p:sp>
          <p:nvSpPr>
            <p:cNvPr id="33" name="Google Shape;930;p40"/>
            <p:cNvSpPr/>
            <p:nvPr/>
          </p:nvSpPr>
          <p:spPr>
            <a:xfrm rot="10800000">
              <a:off x="1499156" y="3881440"/>
              <a:ext cx="1336574" cy="1109379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4" name="Google Shape;934;p40"/>
            <p:cNvSpPr/>
            <p:nvPr/>
          </p:nvSpPr>
          <p:spPr>
            <a:xfrm>
              <a:off x="9459177" y="2691931"/>
              <a:ext cx="833211" cy="880730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AFBE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5" name="Google Shape;930;p40"/>
            <p:cNvSpPr/>
            <p:nvPr/>
          </p:nvSpPr>
          <p:spPr>
            <a:xfrm>
              <a:off x="101600" y="2619375"/>
              <a:ext cx="1447162" cy="953286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6" name="Google Shape;934;p40"/>
            <p:cNvSpPr/>
            <p:nvPr/>
          </p:nvSpPr>
          <p:spPr>
            <a:xfrm>
              <a:off x="10746601" y="2691931"/>
              <a:ext cx="833211" cy="880730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A9D1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0208" y="2845313"/>
              <a:ext cx="1651240" cy="3866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勘定重劃範圍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11498" y="2269440"/>
              <a:ext cx="1189188" cy="386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(114/6/12)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1499156" y="4303470"/>
              <a:ext cx="1344701" cy="3866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舉辦座談會</a:t>
              </a: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642202" y="2660672"/>
              <a:ext cx="2734307" cy="667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預擬市地重劃計畫書送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請市地重劃主管機關審核</a:t>
              </a:r>
            </a:p>
          </p:txBody>
        </p:sp>
        <p:sp>
          <p:nvSpPr>
            <p:cNvPr id="41" name="橢圓形圖說文字 77"/>
            <p:cNvSpPr/>
            <p:nvPr/>
          </p:nvSpPr>
          <p:spPr>
            <a:xfrm flipH="1">
              <a:off x="1751961" y="2599804"/>
              <a:ext cx="2481563" cy="1040196"/>
            </a:xfrm>
            <a:custGeom>
              <a:avLst/>
              <a:gdLst>
                <a:gd name="connsiteX0" fmla="*/ 761626 w 2480623"/>
                <a:gd name="connsiteY0" fmla="*/ 1040195 h 843335"/>
                <a:gd name="connsiteX1" fmla="*/ 701644 w 2480623"/>
                <a:gd name="connsiteY1" fmla="*/ 801492 h 843335"/>
                <a:gd name="connsiteX2" fmla="*/ 826263 w 2480623"/>
                <a:gd name="connsiteY2" fmla="*/ 24188 h 843335"/>
                <a:gd name="connsiteX3" fmla="*/ 1506237 w 2480623"/>
                <a:gd name="connsiteY3" fmla="*/ 9804 h 843335"/>
                <a:gd name="connsiteX4" fmla="*/ 2041998 w 2480623"/>
                <a:gd name="connsiteY4" fmla="*/ 743414 h 843335"/>
                <a:gd name="connsiteX5" fmla="*/ 1159391 w 2480623"/>
                <a:gd name="connsiteY5" fmla="*/ 842437 h 843335"/>
                <a:gd name="connsiteX6" fmla="*/ 761626 w 2480623"/>
                <a:gd name="connsiteY6" fmla="*/ 1040195 h 843335"/>
                <a:gd name="connsiteX0" fmla="*/ 761688 w 2481563"/>
                <a:gd name="connsiteY0" fmla="*/ 1040196 h 1040196"/>
                <a:gd name="connsiteX1" fmla="*/ 701706 w 2481563"/>
                <a:gd name="connsiteY1" fmla="*/ 801493 h 1040196"/>
                <a:gd name="connsiteX2" fmla="*/ 826325 w 2481563"/>
                <a:gd name="connsiteY2" fmla="*/ 24189 h 1040196"/>
                <a:gd name="connsiteX3" fmla="*/ 1506299 w 2481563"/>
                <a:gd name="connsiteY3" fmla="*/ 9805 h 1040196"/>
                <a:gd name="connsiteX4" fmla="*/ 2042060 w 2481563"/>
                <a:gd name="connsiteY4" fmla="*/ 743415 h 1040196"/>
                <a:gd name="connsiteX5" fmla="*/ 984193 w 2481563"/>
                <a:gd name="connsiteY5" fmla="*/ 834818 h 1040196"/>
                <a:gd name="connsiteX6" fmla="*/ 761688 w 2481563"/>
                <a:gd name="connsiteY6" fmla="*/ 1040196 h 10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563" h="1040196">
                  <a:moveTo>
                    <a:pt x="761688" y="1040196"/>
                  </a:moveTo>
                  <a:lnTo>
                    <a:pt x="701706" y="801493"/>
                  </a:lnTo>
                  <a:cubicBezTo>
                    <a:pt x="-291369" y="638714"/>
                    <a:pt x="-212906" y="149310"/>
                    <a:pt x="826325" y="24189"/>
                  </a:cubicBezTo>
                  <a:cubicBezTo>
                    <a:pt x="1044590" y="-2090"/>
                    <a:pt x="1280135" y="-7072"/>
                    <a:pt x="1506299" y="9805"/>
                  </a:cubicBezTo>
                  <a:cubicBezTo>
                    <a:pt x="2509307" y="84655"/>
                    <a:pt x="2825610" y="517764"/>
                    <a:pt x="2042060" y="743415"/>
                  </a:cubicBezTo>
                  <a:cubicBezTo>
                    <a:pt x="1796730" y="814066"/>
                    <a:pt x="1305027" y="841949"/>
                    <a:pt x="984193" y="834818"/>
                  </a:cubicBezTo>
                  <a:lnTo>
                    <a:pt x="761688" y="1040196"/>
                  </a:lnTo>
                  <a:close/>
                </a:path>
              </a:pathLst>
            </a:custGeom>
            <a:noFill/>
            <a:ln w="38100"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3140948" y="4268067"/>
              <a:ext cx="2371861" cy="667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都市計畫主要計畫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核定及公告發布實施</a:t>
              </a:r>
            </a:p>
          </p:txBody>
        </p:sp>
        <p:sp>
          <p:nvSpPr>
            <p:cNvPr id="43" name="橢圓形圖說文字 77"/>
            <p:cNvSpPr/>
            <p:nvPr/>
          </p:nvSpPr>
          <p:spPr>
            <a:xfrm rot="10800000">
              <a:off x="3222634" y="3847043"/>
              <a:ext cx="2208490" cy="1244748"/>
            </a:xfrm>
            <a:custGeom>
              <a:avLst/>
              <a:gdLst>
                <a:gd name="connsiteX0" fmla="*/ 761626 w 2480623"/>
                <a:gd name="connsiteY0" fmla="*/ 1040195 h 843335"/>
                <a:gd name="connsiteX1" fmla="*/ 701644 w 2480623"/>
                <a:gd name="connsiteY1" fmla="*/ 801492 h 843335"/>
                <a:gd name="connsiteX2" fmla="*/ 826263 w 2480623"/>
                <a:gd name="connsiteY2" fmla="*/ 24188 h 843335"/>
                <a:gd name="connsiteX3" fmla="*/ 1506237 w 2480623"/>
                <a:gd name="connsiteY3" fmla="*/ 9804 h 843335"/>
                <a:gd name="connsiteX4" fmla="*/ 2041998 w 2480623"/>
                <a:gd name="connsiteY4" fmla="*/ 743414 h 843335"/>
                <a:gd name="connsiteX5" fmla="*/ 1159391 w 2480623"/>
                <a:gd name="connsiteY5" fmla="*/ 842437 h 843335"/>
                <a:gd name="connsiteX6" fmla="*/ 761626 w 2480623"/>
                <a:gd name="connsiteY6" fmla="*/ 1040195 h 843335"/>
                <a:gd name="connsiteX0" fmla="*/ 761688 w 2481563"/>
                <a:gd name="connsiteY0" fmla="*/ 1040196 h 1040196"/>
                <a:gd name="connsiteX1" fmla="*/ 701706 w 2481563"/>
                <a:gd name="connsiteY1" fmla="*/ 801493 h 1040196"/>
                <a:gd name="connsiteX2" fmla="*/ 826325 w 2481563"/>
                <a:gd name="connsiteY2" fmla="*/ 24189 h 1040196"/>
                <a:gd name="connsiteX3" fmla="*/ 1506299 w 2481563"/>
                <a:gd name="connsiteY3" fmla="*/ 9805 h 1040196"/>
                <a:gd name="connsiteX4" fmla="*/ 2042060 w 2481563"/>
                <a:gd name="connsiteY4" fmla="*/ 743415 h 1040196"/>
                <a:gd name="connsiteX5" fmla="*/ 984193 w 2481563"/>
                <a:gd name="connsiteY5" fmla="*/ 834818 h 1040196"/>
                <a:gd name="connsiteX6" fmla="*/ 761688 w 2481563"/>
                <a:gd name="connsiteY6" fmla="*/ 1040196 h 10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563" h="1040196">
                  <a:moveTo>
                    <a:pt x="761688" y="1040196"/>
                  </a:moveTo>
                  <a:lnTo>
                    <a:pt x="701706" y="801493"/>
                  </a:lnTo>
                  <a:cubicBezTo>
                    <a:pt x="-291369" y="638714"/>
                    <a:pt x="-212906" y="149310"/>
                    <a:pt x="826325" y="24189"/>
                  </a:cubicBezTo>
                  <a:cubicBezTo>
                    <a:pt x="1044590" y="-2090"/>
                    <a:pt x="1280135" y="-7072"/>
                    <a:pt x="1506299" y="9805"/>
                  </a:cubicBezTo>
                  <a:cubicBezTo>
                    <a:pt x="2509307" y="84655"/>
                    <a:pt x="2825610" y="517764"/>
                    <a:pt x="2042060" y="743415"/>
                  </a:cubicBezTo>
                  <a:cubicBezTo>
                    <a:pt x="1796730" y="814066"/>
                    <a:pt x="1305027" y="841949"/>
                    <a:pt x="984193" y="834818"/>
                  </a:cubicBezTo>
                  <a:lnTo>
                    <a:pt x="761688" y="1040196"/>
                  </a:lnTo>
                  <a:close/>
                </a:path>
              </a:pathLst>
            </a:custGeom>
            <a:noFill/>
            <a:ln w="38100">
              <a:solidFill>
                <a:srgbClr val="7EA1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4818938" y="2619374"/>
              <a:ext cx="1959048" cy="667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市地重劃計畫書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核定及公告實施</a:t>
              </a:r>
            </a:p>
          </p:txBody>
        </p:sp>
        <p:sp>
          <p:nvSpPr>
            <p:cNvPr id="45" name="橢圓形圖說文字 77"/>
            <p:cNvSpPr/>
            <p:nvPr/>
          </p:nvSpPr>
          <p:spPr>
            <a:xfrm flipH="1">
              <a:off x="4662971" y="2509292"/>
              <a:ext cx="1913169" cy="1122761"/>
            </a:xfrm>
            <a:custGeom>
              <a:avLst/>
              <a:gdLst>
                <a:gd name="connsiteX0" fmla="*/ 761626 w 2480623"/>
                <a:gd name="connsiteY0" fmla="*/ 1040195 h 843335"/>
                <a:gd name="connsiteX1" fmla="*/ 701644 w 2480623"/>
                <a:gd name="connsiteY1" fmla="*/ 801492 h 843335"/>
                <a:gd name="connsiteX2" fmla="*/ 826263 w 2480623"/>
                <a:gd name="connsiteY2" fmla="*/ 24188 h 843335"/>
                <a:gd name="connsiteX3" fmla="*/ 1506237 w 2480623"/>
                <a:gd name="connsiteY3" fmla="*/ 9804 h 843335"/>
                <a:gd name="connsiteX4" fmla="*/ 2041998 w 2480623"/>
                <a:gd name="connsiteY4" fmla="*/ 743414 h 843335"/>
                <a:gd name="connsiteX5" fmla="*/ 1159391 w 2480623"/>
                <a:gd name="connsiteY5" fmla="*/ 842437 h 843335"/>
                <a:gd name="connsiteX6" fmla="*/ 761626 w 2480623"/>
                <a:gd name="connsiteY6" fmla="*/ 1040195 h 843335"/>
                <a:gd name="connsiteX0" fmla="*/ 761688 w 2481563"/>
                <a:gd name="connsiteY0" fmla="*/ 1040196 h 1040196"/>
                <a:gd name="connsiteX1" fmla="*/ 701706 w 2481563"/>
                <a:gd name="connsiteY1" fmla="*/ 801493 h 1040196"/>
                <a:gd name="connsiteX2" fmla="*/ 826325 w 2481563"/>
                <a:gd name="connsiteY2" fmla="*/ 24189 h 1040196"/>
                <a:gd name="connsiteX3" fmla="*/ 1506299 w 2481563"/>
                <a:gd name="connsiteY3" fmla="*/ 9805 h 1040196"/>
                <a:gd name="connsiteX4" fmla="*/ 2042060 w 2481563"/>
                <a:gd name="connsiteY4" fmla="*/ 743415 h 1040196"/>
                <a:gd name="connsiteX5" fmla="*/ 984193 w 2481563"/>
                <a:gd name="connsiteY5" fmla="*/ 834818 h 1040196"/>
                <a:gd name="connsiteX6" fmla="*/ 761688 w 2481563"/>
                <a:gd name="connsiteY6" fmla="*/ 1040196 h 10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563" h="1040196">
                  <a:moveTo>
                    <a:pt x="761688" y="1040196"/>
                  </a:moveTo>
                  <a:lnTo>
                    <a:pt x="701706" y="801493"/>
                  </a:lnTo>
                  <a:cubicBezTo>
                    <a:pt x="-291369" y="638714"/>
                    <a:pt x="-212906" y="149310"/>
                    <a:pt x="826325" y="24189"/>
                  </a:cubicBezTo>
                  <a:cubicBezTo>
                    <a:pt x="1044590" y="-2090"/>
                    <a:pt x="1280135" y="-7072"/>
                    <a:pt x="1506299" y="9805"/>
                  </a:cubicBezTo>
                  <a:cubicBezTo>
                    <a:pt x="2509307" y="84655"/>
                    <a:pt x="2825610" y="517764"/>
                    <a:pt x="2042060" y="743415"/>
                  </a:cubicBezTo>
                  <a:cubicBezTo>
                    <a:pt x="1796730" y="814066"/>
                    <a:pt x="1305027" y="841949"/>
                    <a:pt x="984193" y="834818"/>
                  </a:cubicBezTo>
                  <a:lnTo>
                    <a:pt x="761688" y="1040196"/>
                  </a:lnTo>
                  <a:close/>
                </a:path>
              </a:pathLst>
            </a:custGeom>
            <a:noFill/>
            <a:ln w="38100">
              <a:solidFill>
                <a:srgbClr val="597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303411" y="4160057"/>
              <a:ext cx="1214742" cy="9489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測量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現況調查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地價查估</a:t>
              </a:r>
            </a:p>
          </p:txBody>
        </p:sp>
        <p:sp>
          <p:nvSpPr>
            <p:cNvPr id="47" name="橢圓形圖說文字 77"/>
            <p:cNvSpPr/>
            <p:nvPr/>
          </p:nvSpPr>
          <p:spPr>
            <a:xfrm rot="10800000">
              <a:off x="6000711" y="3880768"/>
              <a:ext cx="1851911" cy="1244748"/>
            </a:xfrm>
            <a:custGeom>
              <a:avLst/>
              <a:gdLst>
                <a:gd name="connsiteX0" fmla="*/ 761626 w 2480623"/>
                <a:gd name="connsiteY0" fmla="*/ 1040195 h 843335"/>
                <a:gd name="connsiteX1" fmla="*/ 701644 w 2480623"/>
                <a:gd name="connsiteY1" fmla="*/ 801492 h 843335"/>
                <a:gd name="connsiteX2" fmla="*/ 826263 w 2480623"/>
                <a:gd name="connsiteY2" fmla="*/ 24188 h 843335"/>
                <a:gd name="connsiteX3" fmla="*/ 1506237 w 2480623"/>
                <a:gd name="connsiteY3" fmla="*/ 9804 h 843335"/>
                <a:gd name="connsiteX4" fmla="*/ 2041998 w 2480623"/>
                <a:gd name="connsiteY4" fmla="*/ 743414 h 843335"/>
                <a:gd name="connsiteX5" fmla="*/ 1159391 w 2480623"/>
                <a:gd name="connsiteY5" fmla="*/ 842437 h 843335"/>
                <a:gd name="connsiteX6" fmla="*/ 761626 w 2480623"/>
                <a:gd name="connsiteY6" fmla="*/ 1040195 h 843335"/>
                <a:gd name="connsiteX0" fmla="*/ 761688 w 2481563"/>
                <a:gd name="connsiteY0" fmla="*/ 1040196 h 1040196"/>
                <a:gd name="connsiteX1" fmla="*/ 701706 w 2481563"/>
                <a:gd name="connsiteY1" fmla="*/ 801493 h 1040196"/>
                <a:gd name="connsiteX2" fmla="*/ 826325 w 2481563"/>
                <a:gd name="connsiteY2" fmla="*/ 24189 h 1040196"/>
                <a:gd name="connsiteX3" fmla="*/ 1506299 w 2481563"/>
                <a:gd name="connsiteY3" fmla="*/ 9805 h 1040196"/>
                <a:gd name="connsiteX4" fmla="*/ 2042060 w 2481563"/>
                <a:gd name="connsiteY4" fmla="*/ 743415 h 1040196"/>
                <a:gd name="connsiteX5" fmla="*/ 984193 w 2481563"/>
                <a:gd name="connsiteY5" fmla="*/ 834818 h 1040196"/>
                <a:gd name="connsiteX6" fmla="*/ 761688 w 2481563"/>
                <a:gd name="connsiteY6" fmla="*/ 1040196 h 10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563" h="1040196">
                  <a:moveTo>
                    <a:pt x="761688" y="1040196"/>
                  </a:moveTo>
                  <a:lnTo>
                    <a:pt x="701706" y="801493"/>
                  </a:lnTo>
                  <a:cubicBezTo>
                    <a:pt x="-291369" y="638714"/>
                    <a:pt x="-212906" y="149310"/>
                    <a:pt x="826325" y="24189"/>
                  </a:cubicBezTo>
                  <a:cubicBezTo>
                    <a:pt x="1044590" y="-2090"/>
                    <a:pt x="1280135" y="-7072"/>
                    <a:pt x="1506299" y="9805"/>
                  </a:cubicBezTo>
                  <a:cubicBezTo>
                    <a:pt x="2509307" y="84655"/>
                    <a:pt x="2825610" y="517764"/>
                    <a:pt x="2042060" y="743415"/>
                  </a:cubicBezTo>
                  <a:cubicBezTo>
                    <a:pt x="1796730" y="814066"/>
                    <a:pt x="1305027" y="841949"/>
                    <a:pt x="984193" y="834818"/>
                  </a:cubicBezTo>
                  <a:lnTo>
                    <a:pt x="761688" y="1040196"/>
                  </a:lnTo>
                  <a:close/>
                </a:path>
              </a:pathLst>
            </a:custGeom>
            <a:noFill/>
            <a:ln w="38100">
              <a:solidFill>
                <a:srgbClr val="8EB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橢圓形圖說文字 77"/>
            <p:cNvSpPr/>
            <p:nvPr/>
          </p:nvSpPr>
          <p:spPr>
            <a:xfrm rot="10800000" flipH="1">
              <a:off x="8030484" y="3847043"/>
              <a:ext cx="1606488" cy="1195333"/>
            </a:xfrm>
            <a:custGeom>
              <a:avLst/>
              <a:gdLst>
                <a:gd name="connsiteX0" fmla="*/ 761626 w 2480623"/>
                <a:gd name="connsiteY0" fmla="*/ 1040195 h 843335"/>
                <a:gd name="connsiteX1" fmla="*/ 701644 w 2480623"/>
                <a:gd name="connsiteY1" fmla="*/ 801492 h 843335"/>
                <a:gd name="connsiteX2" fmla="*/ 826263 w 2480623"/>
                <a:gd name="connsiteY2" fmla="*/ 24188 h 843335"/>
                <a:gd name="connsiteX3" fmla="*/ 1506237 w 2480623"/>
                <a:gd name="connsiteY3" fmla="*/ 9804 h 843335"/>
                <a:gd name="connsiteX4" fmla="*/ 2041998 w 2480623"/>
                <a:gd name="connsiteY4" fmla="*/ 743414 h 843335"/>
                <a:gd name="connsiteX5" fmla="*/ 1159391 w 2480623"/>
                <a:gd name="connsiteY5" fmla="*/ 842437 h 843335"/>
                <a:gd name="connsiteX6" fmla="*/ 761626 w 2480623"/>
                <a:gd name="connsiteY6" fmla="*/ 1040195 h 843335"/>
                <a:gd name="connsiteX0" fmla="*/ 761688 w 2481563"/>
                <a:gd name="connsiteY0" fmla="*/ 1040196 h 1040196"/>
                <a:gd name="connsiteX1" fmla="*/ 701706 w 2481563"/>
                <a:gd name="connsiteY1" fmla="*/ 801493 h 1040196"/>
                <a:gd name="connsiteX2" fmla="*/ 826325 w 2481563"/>
                <a:gd name="connsiteY2" fmla="*/ 24189 h 1040196"/>
                <a:gd name="connsiteX3" fmla="*/ 1506299 w 2481563"/>
                <a:gd name="connsiteY3" fmla="*/ 9805 h 1040196"/>
                <a:gd name="connsiteX4" fmla="*/ 2042060 w 2481563"/>
                <a:gd name="connsiteY4" fmla="*/ 743415 h 1040196"/>
                <a:gd name="connsiteX5" fmla="*/ 984193 w 2481563"/>
                <a:gd name="connsiteY5" fmla="*/ 834818 h 1040196"/>
                <a:gd name="connsiteX6" fmla="*/ 761688 w 2481563"/>
                <a:gd name="connsiteY6" fmla="*/ 1040196 h 1040196"/>
                <a:gd name="connsiteX0" fmla="*/ 918632 w 2481563"/>
                <a:gd name="connsiteY0" fmla="*/ 1107431 h 1107431"/>
                <a:gd name="connsiteX1" fmla="*/ 701706 w 2481563"/>
                <a:gd name="connsiteY1" fmla="*/ 801493 h 1107431"/>
                <a:gd name="connsiteX2" fmla="*/ 826325 w 2481563"/>
                <a:gd name="connsiteY2" fmla="*/ 24189 h 1107431"/>
                <a:gd name="connsiteX3" fmla="*/ 1506299 w 2481563"/>
                <a:gd name="connsiteY3" fmla="*/ 9805 h 1107431"/>
                <a:gd name="connsiteX4" fmla="*/ 2042060 w 2481563"/>
                <a:gd name="connsiteY4" fmla="*/ 743415 h 1107431"/>
                <a:gd name="connsiteX5" fmla="*/ 984193 w 2481563"/>
                <a:gd name="connsiteY5" fmla="*/ 834818 h 1107431"/>
                <a:gd name="connsiteX6" fmla="*/ 918632 w 2481563"/>
                <a:gd name="connsiteY6" fmla="*/ 1107431 h 110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563" h="1107431">
                  <a:moveTo>
                    <a:pt x="918632" y="1107431"/>
                  </a:moveTo>
                  <a:lnTo>
                    <a:pt x="701706" y="801493"/>
                  </a:lnTo>
                  <a:cubicBezTo>
                    <a:pt x="-291369" y="638714"/>
                    <a:pt x="-212906" y="149310"/>
                    <a:pt x="826325" y="24189"/>
                  </a:cubicBezTo>
                  <a:cubicBezTo>
                    <a:pt x="1044590" y="-2090"/>
                    <a:pt x="1280135" y="-7072"/>
                    <a:pt x="1506299" y="9805"/>
                  </a:cubicBezTo>
                  <a:cubicBezTo>
                    <a:pt x="2509307" y="84655"/>
                    <a:pt x="2825610" y="517764"/>
                    <a:pt x="2042060" y="743415"/>
                  </a:cubicBezTo>
                  <a:cubicBezTo>
                    <a:pt x="1796730" y="814066"/>
                    <a:pt x="1305027" y="841949"/>
                    <a:pt x="984193" y="834818"/>
                  </a:cubicBezTo>
                  <a:lnTo>
                    <a:pt x="918632" y="1107431"/>
                  </a:lnTo>
                  <a:close/>
                </a:path>
              </a:pathLst>
            </a:custGeom>
            <a:noFill/>
            <a:ln w="38100">
              <a:solidFill>
                <a:srgbClr val="559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882879" y="2653880"/>
              <a:ext cx="1455441" cy="667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計算負擔及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分配設計</a:t>
              </a:r>
            </a:p>
          </p:txBody>
        </p:sp>
        <p:sp>
          <p:nvSpPr>
            <p:cNvPr id="50" name="Google Shape;934;p40"/>
            <p:cNvSpPr/>
            <p:nvPr/>
          </p:nvSpPr>
          <p:spPr>
            <a:xfrm>
              <a:off x="7910294" y="2425346"/>
              <a:ext cx="1386194" cy="1162980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559B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600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8168163" y="4265642"/>
              <a:ext cx="1201920" cy="667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地上物拆遷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及工程施工</a:t>
              </a: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9553706" y="2725577"/>
              <a:ext cx="590775" cy="667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地籍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整理</a:t>
              </a:r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10840040" y="2715933"/>
              <a:ext cx="590775" cy="667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土地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點交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8E509D0-26C0-5F97-0798-FCD0C3040B30}"/>
                </a:ext>
              </a:extLst>
            </p:cNvPr>
            <p:cNvSpPr/>
            <p:nvPr/>
          </p:nvSpPr>
          <p:spPr>
            <a:xfrm>
              <a:off x="1607648" y="5040562"/>
              <a:ext cx="1071415" cy="386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(114/9/2)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5113965" y="2259296"/>
            <a:ext cx="1082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0682183" y="2336294"/>
            <a:ext cx="1082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(117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年底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470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250393" y="244792"/>
            <a:ext cx="4522226" cy="581724"/>
            <a:chOff x="553998" y="130174"/>
            <a:chExt cx="5331296" cy="685800"/>
          </a:xfrm>
        </p:grpSpPr>
        <p:sp>
          <p:nvSpPr>
            <p:cNvPr id="7" name="橢圓 6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925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九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239798" y="180686"/>
              <a:ext cx="4645496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土地所有權人賦稅之減免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50392" y="1253987"/>
            <a:ext cx="10849059" cy="1200329"/>
            <a:chOff x="187795" y="940490"/>
            <a:chExt cx="8136794" cy="900247"/>
          </a:xfrm>
        </p:grpSpPr>
        <p:grpSp>
          <p:nvGrpSpPr>
            <p:cNvPr id="13" name="群組 12"/>
            <p:cNvGrpSpPr/>
            <p:nvPr/>
          </p:nvGrpSpPr>
          <p:grpSpPr>
            <a:xfrm>
              <a:off x="187795" y="959223"/>
              <a:ext cx="1458126" cy="747658"/>
              <a:chOff x="295543" y="225224"/>
              <a:chExt cx="2907674" cy="2308429"/>
            </a:xfrm>
          </p:grpSpPr>
          <p:grpSp>
            <p:nvGrpSpPr>
              <p:cNvPr id="14" name="Google Shape;160;p18"/>
              <p:cNvGrpSpPr/>
              <p:nvPr/>
            </p:nvGrpSpPr>
            <p:grpSpPr>
              <a:xfrm rot="5400000">
                <a:off x="595165" y="-74398"/>
                <a:ext cx="2308429" cy="2907674"/>
                <a:chOff x="2769847" y="2513711"/>
                <a:chExt cx="1757465" cy="2213685"/>
              </a:xfrm>
              <a:solidFill>
                <a:srgbClr val="BB90BD"/>
              </a:solidFill>
            </p:grpSpPr>
            <p:sp>
              <p:nvSpPr>
                <p:cNvPr id="16" name="Google Shape;161;p18"/>
                <p:cNvSpPr/>
                <p:nvPr/>
              </p:nvSpPr>
              <p:spPr>
                <a:xfrm>
                  <a:off x="2769847" y="2525266"/>
                  <a:ext cx="1757465" cy="220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6" h="8766" extrusionOk="0">
                      <a:moveTo>
                        <a:pt x="3498" y="0"/>
                      </a:moveTo>
                      <a:cubicBezTo>
                        <a:pt x="3378" y="0"/>
                        <a:pt x="3258" y="46"/>
                        <a:pt x="3166" y="138"/>
                      </a:cubicBezTo>
                      <a:lnTo>
                        <a:pt x="1951" y="1352"/>
                      </a:lnTo>
                      <a:lnTo>
                        <a:pt x="1945" y="1358"/>
                      </a:lnTo>
                      <a:cubicBezTo>
                        <a:pt x="1682" y="1622"/>
                        <a:pt x="1324" y="1770"/>
                        <a:pt x="950" y="1770"/>
                      </a:cubicBezTo>
                      <a:cubicBezTo>
                        <a:pt x="687" y="1770"/>
                        <a:pt x="450" y="1876"/>
                        <a:pt x="278" y="2048"/>
                      </a:cubicBezTo>
                      <a:cubicBezTo>
                        <a:pt x="107" y="2218"/>
                        <a:pt x="1" y="2457"/>
                        <a:pt x="1" y="2719"/>
                      </a:cubicBezTo>
                      <a:lnTo>
                        <a:pt x="1" y="7817"/>
                      </a:lnTo>
                      <a:cubicBezTo>
                        <a:pt x="1" y="8341"/>
                        <a:pt x="425" y="8766"/>
                        <a:pt x="950" y="8766"/>
                      </a:cubicBezTo>
                      <a:lnTo>
                        <a:pt x="6047" y="8766"/>
                      </a:lnTo>
                      <a:cubicBezTo>
                        <a:pt x="6571" y="8766"/>
                        <a:pt x="6995" y="8341"/>
                        <a:pt x="6995" y="7817"/>
                      </a:cubicBezTo>
                      <a:lnTo>
                        <a:pt x="6995" y="2719"/>
                      </a:lnTo>
                      <a:cubicBezTo>
                        <a:pt x="6995" y="2195"/>
                        <a:pt x="6570" y="1770"/>
                        <a:pt x="6046" y="1770"/>
                      </a:cubicBezTo>
                      <a:cubicBezTo>
                        <a:pt x="5859" y="1770"/>
                        <a:pt x="5675" y="1732"/>
                        <a:pt x="5507" y="1663"/>
                      </a:cubicBezTo>
                      <a:cubicBezTo>
                        <a:pt x="5337" y="1593"/>
                        <a:pt x="5182" y="1490"/>
                        <a:pt x="5050" y="1358"/>
                      </a:cubicBezTo>
                      <a:lnTo>
                        <a:pt x="5044" y="1352"/>
                      </a:lnTo>
                      <a:lnTo>
                        <a:pt x="3831" y="138"/>
                      </a:lnTo>
                      <a:cubicBezTo>
                        <a:pt x="3739" y="46"/>
                        <a:pt x="3618" y="0"/>
                        <a:pt x="34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" name="Google Shape;162;p18"/>
                <p:cNvSpPr/>
                <p:nvPr/>
              </p:nvSpPr>
              <p:spPr>
                <a:xfrm>
                  <a:off x="3259708" y="2513711"/>
                  <a:ext cx="777495" cy="35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1397" extrusionOk="0">
                      <a:moveTo>
                        <a:pt x="3094" y="1397"/>
                      </a:moveTo>
                      <a:lnTo>
                        <a:pt x="0" y="1397"/>
                      </a:lnTo>
                      <a:lnTo>
                        <a:pt x="1214" y="182"/>
                      </a:lnTo>
                      <a:cubicBezTo>
                        <a:pt x="1397" y="0"/>
                        <a:pt x="1694" y="0"/>
                        <a:pt x="1879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5" name="Google Shape;163;p18"/>
              <p:cNvSpPr/>
              <p:nvPr/>
            </p:nvSpPr>
            <p:spPr>
              <a:xfrm rot="5400000">
                <a:off x="501797" y="476633"/>
                <a:ext cx="1797655" cy="1797655"/>
              </a:xfrm>
              <a:prstGeom prst="roundRect">
                <a:avLst>
                  <a:gd name="adj" fmla="val 73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239264" y="1162486"/>
              <a:ext cx="960840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133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辦理期間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713226" y="940490"/>
              <a:ext cx="6611363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重劃地區內土地，於</a:t>
              </a:r>
              <a:r>
                <a:rPr lang="zh-TW" altLang="en-US" sz="2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辦理期間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致無法耕作或</a:t>
              </a:r>
              <a:r>
                <a:rPr lang="zh-TW" altLang="en-US" sz="2400" u="sng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不能為原來之使用而無收益者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，其</a:t>
              </a:r>
              <a:r>
                <a:rPr lang="zh-TW" altLang="en-US" sz="2400" u="sng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地價稅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或田賦</a:t>
              </a:r>
              <a:r>
                <a:rPr lang="zh-TW" altLang="en-US" sz="2400" b="1" u="sng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全免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（土地稅減免規則第</a:t>
              </a:r>
              <a:r>
                <a:rPr lang="en-US" altLang="zh-TW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17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條）</a:t>
              </a: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250393" y="3175258"/>
            <a:ext cx="10684700" cy="1122532"/>
            <a:chOff x="187795" y="2046217"/>
            <a:chExt cx="8013525" cy="841899"/>
          </a:xfrm>
        </p:grpSpPr>
        <p:grpSp>
          <p:nvGrpSpPr>
            <p:cNvPr id="18" name="群組 17"/>
            <p:cNvGrpSpPr/>
            <p:nvPr/>
          </p:nvGrpSpPr>
          <p:grpSpPr>
            <a:xfrm>
              <a:off x="187795" y="2046217"/>
              <a:ext cx="1458126" cy="747658"/>
              <a:chOff x="295543" y="225224"/>
              <a:chExt cx="2907674" cy="2308429"/>
            </a:xfrm>
          </p:grpSpPr>
          <p:grpSp>
            <p:nvGrpSpPr>
              <p:cNvPr id="19" name="Google Shape;160;p18"/>
              <p:cNvGrpSpPr/>
              <p:nvPr/>
            </p:nvGrpSpPr>
            <p:grpSpPr>
              <a:xfrm rot="5400000">
                <a:off x="595165" y="-74398"/>
                <a:ext cx="2308429" cy="2907674"/>
                <a:chOff x="2769847" y="2513711"/>
                <a:chExt cx="1757465" cy="2213685"/>
              </a:xfrm>
              <a:solidFill>
                <a:srgbClr val="BB90BD"/>
              </a:solidFill>
            </p:grpSpPr>
            <p:sp>
              <p:nvSpPr>
                <p:cNvPr id="21" name="Google Shape;161;p18"/>
                <p:cNvSpPr/>
                <p:nvPr/>
              </p:nvSpPr>
              <p:spPr>
                <a:xfrm>
                  <a:off x="2769847" y="2525266"/>
                  <a:ext cx="1757465" cy="220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6" h="8766" extrusionOk="0">
                      <a:moveTo>
                        <a:pt x="3498" y="0"/>
                      </a:moveTo>
                      <a:cubicBezTo>
                        <a:pt x="3378" y="0"/>
                        <a:pt x="3258" y="46"/>
                        <a:pt x="3166" y="138"/>
                      </a:cubicBezTo>
                      <a:lnTo>
                        <a:pt x="1951" y="1352"/>
                      </a:lnTo>
                      <a:lnTo>
                        <a:pt x="1945" y="1358"/>
                      </a:lnTo>
                      <a:cubicBezTo>
                        <a:pt x="1682" y="1622"/>
                        <a:pt x="1324" y="1770"/>
                        <a:pt x="950" y="1770"/>
                      </a:cubicBezTo>
                      <a:cubicBezTo>
                        <a:pt x="687" y="1770"/>
                        <a:pt x="450" y="1876"/>
                        <a:pt x="278" y="2048"/>
                      </a:cubicBezTo>
                      <a:cubicBezTo>
                        <a:pt x="107" y="2218"/>
                        <a:pt x="1" y="2457"/>
                        <a:pt x="1" y="2719"/>
                      </a:cubicBezTo>
                      <a:lnTo>
                        <a:pt x="1" y="7817"/>
                      </a:lnTo>
                      <a:cubicBezTo>
                        <a:pt x="1" y="8341"/>
                        <a:pt x="425" y="8766"/>
                        <a:pt x="950" y="8766"/>
                      </a:cubicBezTo>
                      <a:lnTo>
                        <a:pt x="6047" y="8766"/>
                      </a:lnTo>
                      <a:cubicBezTo>
                        <a:pt x="6571" y="8766"/>
                        <a:pt x="6995" y="8341"/>
                        <a:pt x="6995" y="7817"/>
                      </a:cubicBezTo>
                      <a:lnTo>
                        <a:pt x="6995" y="2719"/>
                      </a:lnTo>
                      <a:cubicBezTo>
                        <a:pt x="6995" y="2195"/>
                        <a:pt x="6570" y="1770"/>
                        <a:pt x="6046" y="1770"/>
                      </a:cubicBezTo>
                      <a:cubicBezTo>
                        <a:pt x="5859" y="1770"/>
                        <a:pt x="5675" y="1732"/>
                        <a:pt x="5507" y="1663"/>
                      </a:cubicBezTo>
                      <a:cubicBezTo>
                        <a:pt x="5337" y="1593"/>
                        <a:pt x="5182" y="1490"/>
                        <a:pt x="5050" y="1358"/>
                      </a:cubicBezTo>
                      <a:lnTo>
                        <a:pt x="5044" y="1352"/>
                      </a:lnTo>
                      <a:lnTo>
                        <a:pt x="3831" y="138"/>
                      </a:lnTo>
                      <a:cubicBezTo>
                        <a:pt x="3739" y="46"/>
                        <a:pt x="3618" y="0"/>
                        <a:pt x="3498" y="0"/>
                      </a:cubicBezTo>
                      <a:close/>
                    </a:path>
                  </a:pathLst>
                </a:custGeom>
                <a:solidFill>
                  <a:srgbClr val="EF979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2" name="Google Shape;162;p18"/>
                <p:cNvSpPr/>
                <p:nvPr/>
              </p:nvSpPr>
              <p:spPr>
                <a:xfrm>
                  <a:off x="3259708" y="2513711"/>
                  <a:ext cx="777495" cy="35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1397" extrusionOk="0">
                      <a:moveTo>
                        <a:pt x="3094" y="1397"/>
                      </a:moveTo>
                      <a:lnTo>
                        <a:pt x="0" y="1397"/>
                      </a:lnTo>
                      <a:lnTo>
                        <a:pt x="1214" y="182"/>
                      </a:lnTo>
                      <a:cubicBezTo>
                        <a:pt x="1397" y="0"/>
                        <a:pt x="1694" y="0"/>
                        <a:pt x="1879" y="182"/>
                      </a:cubicBezTo>
                      <a:close/>
                    </a:path>
                  </a:pathLst>
                </a:custGeom>
                <a:solidFill>
                  <a:srgbClr val="EF979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0" name="Google Shape;163;p18"/>
              <p:cNvSpPr/>
              <p:nvPr/>
            </p:nvSpPr>
            <p:spPr>
              <a:xfrm rot="5400000">
                <a:off x="501797" y="476633"/>
                <a:ext cx="1797655" cy="1797655"/>
              </a:xfrm>
              <a:prstGeom prst="roundRect">
                <a:avLst>
                  <a:gd name="adj" fmla="val 73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341855" y="2254612"/>
              <a:ext cx="755255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133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完成後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688939" y="2264868"/>
              <a:ext cx="6512381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重劃辦理</a:t>
              </a:r>
              <a:r>
                <a:rPr lang="zh-TW" altLang="en-US" sz="2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完成後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，自</a:t>
              </a:r>
              <a:r>
                <a:rPr lang="zh-TW" altLang="en-US" sz="2400" u="sng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完成之日起其</a:t>
              </a:r>
              <a:r>
                <a:rPr lang="zh-TW" altLang="en-US" sz="2400" u="sng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地價稅</a:t>
              </a:r>
              <a:r>
                <a:rPr lang="zh-TW" altLang="en-US" sz="2400" u="sng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或田賦</a:t>
              </a:r>
              <a:r>
                <a:rPr lang="zh-TW" altLang="en-US" sz="2400" u="sng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減半徵收二年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。（土地稅減免規則第</a:t>
              </a:r>
              <a:r>
                <a:rPr lang="en-US" altLang="zh-TW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17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條）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272627" y="5071555"/>
            <a:ext cx="10694848" cy="1365380"/>
            <a:chOff x="180184" y="3133105"/>
            <a:chExt cx="8021136" cy="1024035"/>
          </a:xfrm>
        </p:grpSpPr>
        <p:grpSp>
          <p:nvGrpSpPr>
            <p:cNvPr id="24" name="群組 23"/>
            <p:cNvGrpSpPr/>
            <p:nvPr/>
          </p:nvGrpSpPr>
          <p:grpSpPr>
            <a:xfrm>
              <a:off x="180184" y="3133105"/>
              <a:ext cx="1458126" cy="747658"/>
              <a:chOff x="295543" y="225224"/>
              <a:chExt cx="2907674" cy="2308429"/>
            </a:xfrm>
          </p:grpSpPr>
          <p:grpSp>
            <p:nvGrpSpPr>
              <p:cNvPr id="25" name="Google Shape;160;p18"/>
              <p:cNvGrpSpPr/>
              <p:nvPr/>
            </p:nvGrpSpPr>
            <p:grpSpPr>
              <a:xfrm rot="5400000">
                <a:off x="595165" y="-74398"/>
                <a:ext cx="2308429" cy="2907674"/>
                <a:chOff x="2769847" y="2513711"/>
                <a:chExt cx="1757465" cy="2213685"/>
              </a:xfrm>
              <a:solidFill>
                <a:srgbClr val="BB90BD"/>
              </a:solidFill>
            </p:grpSpPr>
            <p:sp>
              <p:nvSpPr>
                <p:cNvPr id="27" name="Google Shape;161;p18"/>
                <p:cNvSpPr/>
                <p:nvPr/>
              </p:nvSpPr>
              <p:spPr>
                <a:xfrm>
                  <a:off x="2769847" y="2525266"/>
                  <a:ext cx="1757465" cy="220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6" h="8766" extrusionOk="0">
                      <a:moveTo>
                        <a:pt x="3498" y="0"/>
                      </a:moveTo>
                      <a:cubicBezTo>
                        <a:pt x="3378" y="0"/>
                        <a:pt x="3258" y="46"/>
                        <a:pt x="3166" y="138"/>
                      </a:cubicBezTo>
                      <a:lnTo>
                        <a:pt x="1951" y="1352"/>
                      </a:lnTo>
                      <a:lnTo>
                        <a:pt x="1945" y="1358"/>
                      </a:lnTo>
                      <a:cubicBezTo>
                        <a:pt x="1682" y="1622"/>
                        <a:pt x="1324" y="1770"/>
                        <a:pt x="950" y="1770"/>
                      </a:cubicBezTo>
                      <a:cubicBezTo>
                        <a:pt x="687" y="1770"/>
                        <a:pt x="450" y="1876"/>
                        <a:pt x="278" y="2048"/>
                      </a:cubicBezTo>
                      <a:cubicBezTo>
                        <a:pt x="107" y="2218"/>
                        <a:pt x="1" y="2457"/>
                        <a:pt x="1" y="2719"/>
                      </a:cubicBezTo>
                      <a:lnTo>
                        <a:pt x="1" y="7817"/>
                      </a:lnTo>
                      <a:cubicBezTo>
                        <a:pt x="1" y="8341"/>
                        <a:pt x="425" y="8766"/>
                        <a:pt x="950" y="8766"/>
                      </a:cubicBezTo>
                      <a:lnTo>
                        <a:pt x="6047" y="8766"/>
                      </a:lnTo>
                      <a:cubicBezTo>
                        <a:pt x="6571" y="8766"/>
                        <a:pt x="6995" y="8341"/>
                        <a:pt x="6995" y="7817"/>
                      </a:cubicBezTo>
                      <a:lnTo>
                        <a:pt x="6995" y="2719"/>
                      </a:lnTo>
                      <a:cubicBezTo>
                        <a:pt x="6995" y="2195"/>
                        <a:pt x="6570" y="1770"/>
                        <a:pt x="6046" y="1770"/>
                      </a:cubicBezTo>
                      <a:cubicBezTo>
                        <a:pt x="5859" y="1770"/>
                        <a:pt x="5675" y="1732"/>
                        <a:pt x="5507" y="1663"/>
                      </a:cubicBezTo>
                      <a:cubicBezTo>
                        <a:pt x="5337" y="1593"/>
                        <a:pt x="5182" y="1490"/>
                        <a:pt x="5050" y="1358"/>
                      </a:cubicBezTo>
                      <a:lnTo>
                        <a:pt x="5044" y="1352"/>
                      </a:lnTo>
                      <a:lnTo>
                        <a:pt x="3831" y="138"/>
                      </a:lnTo>
                      <a:cubicBezTo>
                        <a:pt x="3739" y="46"/>
                        <a:pt x="3618" y="0"/>
                        <a:pt x="3498" y="0"/>
                      </a:cubicBezTo>
                      <a:close/>
                    </a:path>
                  </a:pathLst>
                </a:custGeom>
                <a:solidFill>
                  <a:srgbClr val="A1CCE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endParaRPr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8" name="Google Shape;162;p18"/>
                <p:cNvSpPr/>
                <p:nvPr/>
              </p:nvSpPr>
              <p:spPr>
                <a:xfrm>
                  <a:off x="3259708" y="2513711"/>
                  <a:ext cx="777495" cy="35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1397" extrusionOk="0">
                      <a:moveTo>
                        <a:pt x="3094" y="1397"/>
                      </a:moveTo>
                      <a:lnTo>
                        <a:pt x="0" y="1397"/>
                      </a:lnTo>
                      <a:lnTo>
                        <a:pt x="1214" y="182"/>
                      </a:lnTo>
                      <a:cubicBezTo>
                        <a:pt x="1397" y="0"/>
                        <a:pt x="1694" y="0"/>
                        <a:pt x="1879" y="182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endParaRPr sz="24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6" name="Google Shape;163;p18"/>
              <p:cNvSpPr/>
              <p:nvPr/>
            </p:nvSpPr>
            <p:spPr>
              <a:xfrm rot="5400000">
                <a:off x="501797" y="476633"/>
                <a:ext cx="1797655" cy="1797655"/>
              </a:xfrm>
              <a:prstGeom prst="roundRect">
                <a:avLst>
                  <a:gd name="adj" fmla="val 736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31386" y="3247329"/>
              <a:ext cx="1004121" cy="484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重劃後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第一次移轉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688939" y="3256893"/>
              <a:ext cx="6512381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經重劃之土地於</a:t>
              </a:r>
              <a:r>
                <a:rPr lang="zh-TW" altLang="en-US" sz="2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重劃後第一次移轉時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400" u="sng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市地重劃負擔總費用得自土地漲價總數額中扣除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400" u="sng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土地增值稅並減徵百分之四十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 （土地稅法第</a:t>
              </a:r>
              <a:r>
                <a:rPr lang="en-US" altLang="zh-TW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條及第</a:t>
              </a:r>
              <a:r>
                <a:rPr lang="en-US" altLang="zh-TW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39-1</a:t>
              </a:r>
              <a:r>
                <a:rPr lang="zh-TW" altLang="en-US" sz="2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條）</a:t>
              </a:r>
            </a:p>
          </p:txBody>
        </p:sp>
      </p:grpSp>
      <p:sp>
        <p:nvSpPr>
          <p:cNvPr id="34" name="投影片編號版面配置區 8"/>
          <p:cNvSpPr>
            <a:spLocks noGrp="1"/>
          </p:cNvSpPr>
          <p:nvPr>
            <p:ph type="sldNum" idx="12"/>
          </p:nvPr>
        </p:nvSpPr>
        <p:spPr>
          <a:xfrm>
            <a:off x="11755797" y="6430983"/>
            <a:ext cx="731600" cy="524800"/>
          </a:xfrm>
        </p:spPr>
        <p:txBody>
          <a:bodyPr/>
          <a:lstStyle/>
          <a:p>
            <a:pPr algn="l"/>
            <a:fld id="{00000000-1234-1234-1234-123412341234}" type="slidenum">
              <a:rPr lang="e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12</a:t>
            </a:fld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228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3473" y="303583"/>
            <a:ext cx="8383984" cy="9906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土地改良物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拆遷補償及救濟依據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67073" y="1167679"/>
            <a:ext cx="7056784" cy="2393776"/>
          </a:xfrm>
        </p:spPr>
        <p:txBody>
          <a:bodyPr>
            <a:noAutofit/>
          </a:bodyPr>
          <a:lstStyle/>
          <a:p>
            <a:pPr marL="360000" indent="-3600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「高雄市舉辦公共工程拆遷補償及救濟自治條例」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「高雄市農作改良物及畜產遷移補償費查估標準」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「高雄市水產養殖物遷移補償費查估標準」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「高雄市墳墓遷葬補償費及救濟金發放標準」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其他相關法規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014E15E-D78D-008A-F759-2C2783925D2D}"/>
              </a:ext>
            </a:extLst>
          </p:cNvPr>
          <p:cNvSpPr txBox="1">
            <a:spLocks/>
          </p:cNvSpPr>
          <p:nvPr/>
        </p:nvSpPr>
        <p:spPr>
          <a:xfrm>
            <a:off x="1904008" y="3806552"/>
            <a:ext cx="838398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應拆遷補償之土地改良物標的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28F24E7-C571-51B6-3519-160C9227707C}"/>
              </a:ext>
            </a:extLst>
          </p:cNvPr>
          <p:cNvSpPr txBox="1">
            <a:spLocks/>
          </p:cNvSpPr>
          <p:nvPr/>
        </p:nvSpPr>
        <p:spPr>
          <a:xfrm>
            <a:off x="2567073" y="4798977"/>
            <a:ext cx="7056784" cy="178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依據「市地重劃實施辦法」第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項規定：「應拆遷之土地改良物或墳墓以有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妨礙土地分配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重劃工程施工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所必須拆遷者為限。」</a:t>
            </a:r>
          </a:p>
        </p:txBody>
      </p:sp>
    </p:spTree>
    <p:extLst>
      <p:ext uri="{BB962C8B-B14F-4D97-AF65-F5344CB8AC3E}">
        <p14:creationId xmlns:p14="http://schemas.microsoft.com/office/powerpoint/2010/main" val="47682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A101FD8-4F61-65A9-F6C0-C7379AAD5CA2}"/>
              </a:ext>
            </a:extLst>
          </p:cNvPr>
          <p:cNvSpPr txBox="1">
            <a:spLocks/>
          </p:cNvSpPr>
          <p:nvPr/>
        </p:nvSpPr>
        <p:spPr>
          <a:xfrm>
            <a:off x="2567608" y="1412776"/>
            <a:ext cx="772038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建築改良物</a:t>
            </a:r>
          </a:p>
          <a:p>
            <a:pPr marL="360000" indent="-3600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其他建築物（如圍牆、棚、鋪面等、分為補償或救濟）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其他補償及救濟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營業損失、租金補貼及人口遷移、電力設備、農作改良物及畜產、水產養殖物等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0492097-184E-568C-0BD0-0C7BD1E4692A}"/>
              </a:ext>
            </a:extLst>
          </p:cNvPr>
          <p:cNvSpPr txBox="1"/>
          <p:nvPr/>
        </p:nvSpPr>
        <p:spPr>
          <a:xfrm>
            <a:off x="2935600" y="1914995"/>
            <a:ext cx="3448432" cy="122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建築物重建價格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如房屋等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0000" indent="-3600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建築物自行拆遷或配合拆遷獎勵金，擇一領取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008" y="548680"/>
            <a:ext cx="8383984" cy="9906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土地改良物拆遷補償救濟項目</a:t>
            </a: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5C379039-B375-DD6D-4233-9DFD190E8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95318" y="1972940"/>
          <a:ext cx="338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3972482671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3887991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補償費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救濟金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26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合法建物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查估金額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</a:t>
                      </a:r>
                      <a:r>
                        <a:rPr lang="zh-TW" altLang="en-US" sz="1400" b="1" u="none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41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違章建物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查估金額 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辦理</a:t>
                      </a:r>
                      <a:r>
                        <a:rPr lang="zh-TW" altLang="en-US" sz="1400" b="1" u="none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救濟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682789"/>
                  </a:ext>
                </a:extLst>
              </a:tr>
            </a:tbl>
          </a:graphicData>
        </a:graphic>
      </p:graphicFrame>
      <p:graphicFrame>
        <p:nvGraphicFramePr>
          <p:cNvPr id="9" name="內容版面配置區 5">
            <a:extLst>
              <a:ext uri="{FF2B5EF4-FFF2-40B4-BE49-F238E27FC236}">
                <a16:creationId xmlns:a16="http://schemas.microsoft.com/office/drawing/2014/main" id="{7E844278-81F5-57B4-1D3B-23B23EA47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052625"/>
              </p:ext>
            </p:extLst>
          </p:nvPr>
        </p:nvGraphicFramePr>
        <p:xfrm>
          <a:off x="3358592" y="3245976"/>
          <a:ext cx="6620727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217">
                  <a:extLst>
                    <a:ext uri="{9D8B030D-6E8A-4147-A177-3AD203B41FA5}">
                      <a16:colId xmlns:a16="http://schemas.microsoft.com/office/drawing/2014/main" val="397248267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887991762"/>
                    </a:ext>
                  </a:extLst>
                </a:gridCol>
                <a:gridCol w="3379262">
                  <a:extLst>
                    <a:ext uri="{9D8B030D-6E8A-4147-A177-3AD203B41FA5}">
                      <a16:colId xmlns:a16="http://schemas.microsoft.com/office/drawing/2014/main" val="181475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獎勵金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26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自行拆遷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建築物補償費或救濟金 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 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建築物所有權人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ctr"/>
                      <a:r>
                        <a:rPr lang="zh-TW" altLang="en-US" sz="1400" b="1" u="sng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於期限內</a:t>
                      </a:r>
                      <a:r>
                        <a:rPr lang="zh-TW" altLang="en-US" sz="1400" b="1" u="none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自行拆遷並清運完竣者</a:t>
                      </a:r>
                      <a:r>
                        <a:rPr lang="zh-TW" altLang="en-US" sz="1400" b="1" u="sng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400" b="1" u="sng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41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配合拆遷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建築物補償費或救濟金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* 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建築物所有權人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sng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於期限內</a:t>
                      </a:r>
                      <a:r>
                        <a:rPr lang="zh-TW" altLang="en-US" sz="1400" b="1" u="none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未阻撓工程而配合拆遷者</a:t>
                      </a:r>
                      <a:endParaRPr lang="en-US" altLang="zh-TW" sz="1400" b="1" u="none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682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47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717C2B46-B53B-414F-4363-D3E9B2637425}"/>
              </a:ext>
            </a:extLst>
          </p:cNvPr>
          <p:cNvSpPr/>
          <p:nvPr/>
        </p:nvSpPr>
        <p:spPr>
          <a:xfrm>
            <a:off x="2605869" y="5606217"/>
            <a:ext cx="7522579" cy="813162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279B89EF-35DF-C0F4-CE2B-94185763C380}"/>
              </a:ext>
            </a:extLst>
          </p:cNvPr>
          <p:cNvSpPr/>
          <p:nvPr/>
        </p:nvSpPr>
        <p:spPr>
          <a:xfrm>
            <a:off x="2605869" y="3225806"/>
            <a:ext cx="7522579" cy="1283315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2C4FF426-2D6B-D637-5E8F-26D9F337594E}"/>
              </a:ext>
            </a:extLst>
          </p:cNvPr>
          <p:cNvSpPr/>
          <p:nvPr/>
        </p:nvSpPr>
        <p:spPr>
          <a:xfrm>
            <a:off x="2605869" y="1692763"/>
            <a:ext cx="7522579" cy="1058161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008" y="548680"/>
            <a:ext cx="8383984" cy="9906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土地改良物拆遷補償救濟作業程序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3D3561A-3E1C-9E2E-8BF1-0862CD01DBA5}"/>
              </a:ext>
            </a:extLst>
          </p:cNvPr>
          <p:cNvSpPr txBox="1"/>
          <p:nvPr/>
        </p:nvSpPr>
        <p:spPr>
          <a:xfrm>
            <a:off x="2749884" y="2067019"/>
            <a:ext cx="7018523" cy="68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 defTabSz="800100">
              <a:lnSpc>
                <a:spcPts val="24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應於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調查日</a:t>
            </a:r>
            <a:r>
              <a:rPr lang="en-US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zh-TW" altLang="en-US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，送達所有權人通知所有權人於調查日會同清點、拍照並作成紀錄。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2E808E2-EC4E-AC64-9B70-D1061BF8A1B1}"/>
              </a:ext>
            </a:extLst>
          </p:cNvPr>
          <p:cNvSpPr txBox="1"/>
          <p:nvPr/>
        </p:nvSpPr>
        <p:spPr>
          <a:xfrm>
            <a:off x="2749884" y="3480405"/>
            <a:ext cx="7234547" cy="991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因重劃拆遷之土地改良物或墳墓應給予補償，並於拆除或遷移前，將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補償金額及拆遷期限公告</a:t>
            </a:r>
            <a:r>
              <a:rPr lang="en-US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，並通知其所有權人或墓主。</a:t>
            </a:r>
          </a:p>
          <a:p>
            <a:pPr marL="360000" indent="-3600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如對於公告內容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有異議時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，得於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公告期間內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以書面向主管機關提出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F6FF951-EE70-86E2-3290-5988FE1799B1}"/>
              </a:ext>
            </a:extLst>
          </p:cNvPr>
          <p:cNvSpPr txBox="1"/>
          <p:nvPr/>
        </p:nvSpPr>
        <p:spPr>
          <a:xfrm>
            <a:off x="2749883" y="5937140"/>
            <a:ext cx="723454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建築物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於期限內拆遷</a:t>
            </a:r>
            <a:r>
              <a:rPr lang="zh-TW" altLang="en-US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擇一領取自行拆遷或配合拆遷獎勵金</a:t>
            </a:r>
            <a:r>
              <a:rPr lang="zh-TW" altLang="en-US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417E32C-A5BB-B37D-E571-F3714E7B6E22}"/>
              </a:ext>
            </a:extLst>
          </p:cNvPr>
          <p:cNvSpPr/>
          <p:nvPr/>
        </p:nvSpPr>
        <p:spPr>
          <a:xfrm>
            <a:off x="2351585" y="1533065"/>
            <a:ext cx="4170459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一、查估土地改良物價值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E55253B-47F4-ED5E-2909-7D90AE85CADC}"/>
              </a:ext>
            </a:extLst>
          </p:cNvPr>
          <p:cNvSpPr/>
          <p:nvPr/>
        </p:nvSpPr>
        <p:spPr>
          <a:xfrm>
            <a:off x="2387182" y="2924944"/>
            <a:ext cx="4140867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二、公告補償費或救濟金數額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B6159F66-00EC-77D7-AFFE-444A7683B373}"/>
              </a:ext>
            </a:extLst>
          </p:cNvPr>
          <p:cNvSpPr/>
          <p:nvPr/>
        </p:nvSpPr>
        <p:spPr>
          <a:xfrm>
            <a:off x="2387182" y="4677619"/>
            <a:ext cx="4134862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三、通知期限內領取補償費或救濟金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8A497AF5-0663-2C09-FC90-2555490A5A6A}"/>
              </a:ext>
            </a:extLst>
          </p:cNvPr>
          <p:cNvSpPr/>
          <p:nvPr/>
        </p:nvSpPr>
        <p:spPr>
          <a:xfrm>
            <a:off x="2357590" y="5376292"/>
            <a:ext cx="4170459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四、拆遷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自行拆遷或配合拆遷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578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9840884" y="364100"/>
            <a:ext cx="1425600" cy="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600"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SemiBold"/>
              <a:sym typeface="Fira Sans Extra Condensed SemiBold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888652" y="3374673"/>
            <a:ext cx="2193933" cy="920987"/>
          </a:xfrm>
          <a:custGeom>
            <a:avLst/>
            <a:gdLst/>
            <a:ahLst/>
            <a:cxnLst/>
            <a:rect l="l" t="t" r="r" b="b"/>
            <a:pathLst>
              <a:path w="30979" h="13004" extrusionOk="0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3" name="Google Shape;73;p16"/>
          <p:cNvCxnSpPr/>
          <p:nvPr/>
        </p:nvCxnSpPr>
        <p:spPr>
          <a:xfrm>
            <a:off x="1985619" y="4295673"/>
            <a:ext cx="0" cy="340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4" name="Google Shape;74;p16"/>
          <p:cNvSpPr/>
          <p:nvPr/>
        </p:nvSpPr>
        <p:spPr>
          <a:xfrm>
            <a:off x="5222519" y="3374673"/>
            <a:ext cx="2193933" cy="920987"/>
          </a:xfrm>
          <a:custGeom>
            <a:avLst/>
            <a:gdLst/>
            <a:ahLst/>
            <a:cxnLst/>
            <a:rect l="l" t="t" r="r" b="b"/>
            <a:pathLst>
              <a:path w="30979" h="13004" extrusionOk="0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7" name="Google Shape;77;p16"/>
          <p:cNvCxnSpPr/>
          <p:nvPr/>
        </p:nvCxnSpPr>
        <p:spPr>
          <a:xfrm>
            <a:off x="6319484" y="4295673"/>
            <a:ext cx="0" cy="3408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8" name="Google Shape;78;p16"/>
          <p:cNvSpPr/>
          <p:nvPr/>
        </p:nvSpPr>
        <p:spPr>
          <a:xfrm>
            <a:off x="9556527" y="3374673"/>
            <a:ext cx="2193861" cy="920987"/>
          </a:xfrm>
          <a:custGeom>
            <a:avLst/>
            <a:gdLst/>
            <a:ahLst/>
            <a:cxnLst/>
            <a:rect l="l" t="t" r="r" b="b"/>
            <a:pathLst>
              <a:path w="30978" h="13004" extrusionOk="0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10653457" y="4295673"/>
            <a:ext cx="0" cy="340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2" name="Google Shape;82;p16"/>
          <p:cNvSpPr/>
          <p:nvPr/>
        </p:nvSpPr>
        <p:spPr>
          <a:xfrm>
            <a:off x="3055657" y="3374673"/>
            <a:ext cx="2193791" cy="920987"/>
          </a:xfrm>
          <a:custGeom>
            <a:avLst/>
            <a:gdLst/>
            <a:ahLst/>
            <a:cxnLst/>
            <a:rect l="l" t="t" r="r" b="b"/>
            <a:pathLst>
              <a:path w="30977" h="13004" extrusionOk="0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5" name="Google Shape;85;p16"/>
          <p:cNvCxnSpPr/>
          <p:nvPr/>
        </p:nvCxnSpPr>
        <p:spPr>
          <a:xfrm>
            <a:off x="4152552" y="3033707"/>
            <a:ext cx="0" cy="340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6" name="Google Shape;86;p16"/>
          <p:cNvSpPr/>
          <p:nvPr/>
        </p:nvSpPr>
        <p:spPr>
          <a:xfrm>
            <a:off x="7389523" y="3374673"/>
            <a:ext cx="2193933" cy="920987"/>
          </a:xfrm>
          <a:custGeom>
            <a:avLst/>
            <a:gdLst/>
            <a:ahLst/>
            <a:cxnLst/>
            <a:rect l="l" t="t" r="r" b="b"/>
            <a:pathLst>
              <a:path w="30979" h="13004" extrusionOk="0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9" name="Google Shape;89;p16"/>
          <p:cNvCxnSpPr/>
          <p:nvPr/>
        </p:nvCxnSpPr>
        <p:spPr>
          <a:xfrm>
            <a:off x="8486488" y="3033707"/>
            <a:ext cx="0" cy="3408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2" name="Google Shape;24352;p113"/>
          <p:cNvSpPr txBox="1">
            <a:spLocks noGrp="1"/>
          </p:cNvSpPr>
          <p:nvPr>
            <p:ph type="title"/>
          </p:nvPr>
        </p:nvSpPr>
        <p:spPr>
          <a:xfrm>
            <a:off x="1666410" y="2103167"/>
            <a:ext cx="8976887" cy="2622704"/>
          </a:xfrm>
          <a:prstGeom prst="rect">
            <a:avLst/>
          </a:prstGeom>
        </p:spPr>
        <p:txBody>
          <a:bodyPr spcFirstLastPara="1" vert="horz" wrap="square" lIns="162533" tIns="162533" rIns="162533" bIns="162533" rtlCol="0" anchor="t" anchorCtr="0">
            <a:noAutofit/>
          </a:bodyPr>
          <a:lstStyle/>
          <a:p>
            <a:pPr algn="dist"/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</a:t>
            </a:r>
            <a:endParaRPr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7411;p48"/>
          <p:cNvPicPr preferRelativeResize="0"/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 rot="10800000">
            <a:off x="-1585" y="304800"/>
            <a:ext cx="4250965" cy="813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群組 363"/>
          <p:cNvGrpSpPr/>
          <p:nvPr/>
        </p:nvGrpSpPr>
        <p:grpSpPr>
          <a:xfrm>
            <a:off x="556453" y="3482642"/>
            <a:ext cx="5855591" cy="508164"/>
            <a:chOff x="572417" y="2680160"/>
            <a:chExt cx="5855591" cy="508164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37" name="Google Shape;1424;p32"/>
            <p:cNvGrpSpPr/>
            <p:nvPr/>
          </p:nvGrpSpPr>
          <p:grpSpPr>
            <a:xfrm>
              <a:off x="572417" y="2680160"/>
              <a:ext cx="2183437" cy="499378"/>
              <a:chOff x="1953100" y="2734575"/>
              <a:chExt cx="1165050" cy="256025"/>
            </a:xfrm>
            <a:grpFill/>
          </p:grpSpPr>
          <p:sp>
            <p:nvSpPr>
              <p:cNvPr id="139" name="Google Shape;1426;p32"/>
              <p:cNvSpPr/>
              <p:nvPr/>
            </p:nvSpPr>
            <p:spPr>
              <a:xfrm>
                <a:off x="195310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19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0" name="Google Shape;1427;p32"/>
              <p:cNvSpPr/>
              <p:nvPr/>
            </p:nvSpPr>
            <p:spPr>
              <a:xfrm>
                <a:off x="204267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1" name="Google Shape;1428;p32"/>
              <p:cNvSpPr/>
              <p:nvPr/>
            </p:nvSpPr>
            <p:spPr>
              <a:xfrm>
                <a:off x="213227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2" name="Google Shape;1429;p32"/>
              <p:cNvSpPr/>
              <p:nvPr/>
            </p:nvSpPr>
            <p:spPr>
              <a:xfrm>
                <a:off x="2221875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3" name="Google Shape;1430;p32"/>
              <p:cNvSpPr/>
              <p:nvPr/>
            </p:nvSpPr>
            <p:spPr>
              <a:xfrm>
                <a:off x="231147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1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4" name="Google Shape;1431;p32"/>
              <p:cNvSpPr/>
              <p:nvPr/>
            </p:nvSpPr>
            <p:spPr>
              <a:xfrm>
                <a:off x="2401050" y="2734575"/>
                <a:ext cx="1795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1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5" name="Google Shape;1432;p32"/>
              <p:cNvSpPr/>
              <p:nvPr/>
            </p:nvSpPr>
            <p:spPr>
              <a:xfrm>
                <a:off x="249095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6" name="Google Shape;1433;p32"/>
              <p:cNvSpPr/>
              <p:nvPr/>
            </p:nvSpPr>
            <p:spPr>
              <a:xfrm>
                <a:off x="258055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37" y="1"/>
                    </a:moveTo>
                    <a:lnTo>
                      <a:pt x="0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7" name="Google Shape;1434;p32"/>
              <p:cNvSpPr/>
              <p:nvPr/>
            </p:nvSpPr>
            <p:spPr>
              <a:xfrm>
                <a:off x="267015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19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8" name="Google Shape;1435;p32"/>
              <p:cNvSpPr/>
              <p:nvPr/>
            </p:nvSpPr>
            <p:spPr>
              <a:xfrm>
                <a:off x="275975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19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9" name="Google Shape;1436;p32"/>
              <p:cNvSpPr/>
              <p:nvPr/>
            </p:nvSpPr>
            <p:spPr>
              <a:xfrm>
                <a:off x="284932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0" name="Google Shape;1437;p32"/>
              <p:cNvSpPr/>
              <p:nvPr/>
            </p:nvSpPr>
            <p:spPr>
              <a:xfrm>
                <a:off x="293892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9" name="Google Shape;1424;p32"/>
            <p:cNvGrpSpPr/>
            <p:nvPr/>
          </p:nvGrpSpPr>
          <p:grpSpPr>
            <a:xfrm>
              <a:off x="2590518" y="2680160"/>
              <a:ext cx="2351358" cy="499378"/>
              <a:chOff x="1863500" y="2734575"/>
              <a:chExt cx="1254650" cy="256025"/>
            </a:xfrm>
            <a:grpFill/>
          </p:grpSpPr>
          <p:sp>
            <p:nvSpPr>
              <p:cNvPr id="270" name="Google Shape;1425;p32"/>
              <p:cNvSpPr/>
              <p:nvPr/>
            </p:nvSpPr>
            <p:spPr>
              <a:xfrm>
                <a:off x="186350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37" y="1"/>
                    </a:moveTo>
                    <a:lnTo>
                      <a:pt x="0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1" name="Google Shape;1426;p32"/>
              <p:cNvSpPr/>
              <p:nvPr/>
            </p:nvSpPr>
            <p:spPr>
              <a:xfrm>
                <a:off x="195310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19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2" name="Google Shape;1427;p32"/>
              <p:cNvSpPr/>
              <p:nvPr/>
            </p:nvSpPr>
            <p:spPr>
              <a:xfrm>
                <a:off x="204267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3" name="Google Shape;1428;p32"/>
              <p:cNvSpPr/>
              <p:nvPr/>
            </p:nvSpPr>
            <p:spPr>
              <a:xfrm>
                <a:off x="213227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4" name="Google Shape;1429;p32"/>
              <p:cNvSpPr/>
              <p:nvPr/>
            </p:nvSpPr>
            <p:spPr>
              <a:xfrm>
                <a:off x="2221875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5" name="Google Shape;1430;p32"/>
              <p:cNvSpPr/>
              <p:nvPr/>
            </p:nvSpPr>
            <p:spPr>
              <a:xfrm>
                <a:off x="231147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1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6" name="Google Shape;1431;p32"/>
              <p:cNvSpPr/>
              <p:nvPr/>
            </p:nvSpPr>
            <p:spPr>
              <a:xfrm>
                <a:off x="2401050" y="2734575"/>
                <a:ext cx="1795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1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7" name="Google Shape;1432;p32"/>
              <p:cNvSpPr/>
              <p:nvPr/>
            </p:nvSpPr>
            <p:spPr>
              <a:xfrm>
                <a:off x="249095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8" name="Google Shape;1433;p32"/>
              <p:cNvSpPr/>
              <p:nvPr/>
            </p:nvSpPr>
            <p:spPr>
              <a:xfrm>
                <a:off x="258055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37" y="1"/>
                    </a:moveTo>
                    <a:lnTo>
                      <a:pt x="0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9" name="Google Shape;1434;p32"/>
              <p:cNvSpPr/>
              <p:nvPr/>
            </p:nvSpPr>
            <p:spPr>
              <a:xfrm>
                <a:off x="267015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19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0" name="Google Shape;1435;p32"/>
              <p:cNvSpPr/>
              <p:nvPr/>
            </p:nvSpPr>
            <p:spPr>
              <a:xfrm>
                <a:off x="275975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19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1" name="Google Shape;1436;p32"/>
              <p:cNvSpPr/>
              <p:nvPr/>
            </p:nvSpPr>
            <p:spPr>
              <a:xfrm>
                <a:off x="284932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2" name="Google Shape;1437;p32"/>
              <p:cNvSpPr/>
              <p:nvPr/>
            </p:nvSpPr>
            <p:spPr>
              <a:xfrm>
                <a:off x="293892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85" name="Google Shape;1424;p32"/>
            <p:cNvGrpSpPr/>
            <p:nvPr/>
          </p:nvGrpSpPr>
          <p:grpSpPr>
            <a:xfrm>
              <a:off x="4748334" y="2688946"/>
              <a:ext cx="1679674" cy="499378"/>
              <a:chOff x="1863500" y="2734575"/>
              <a:chExt cx="896250" cy="256025"/>
            </a:xfrm>
            <a:grpFill/>
          </p:grpSpPr>
          <p:sp>
            <p:nvSpPr>
              <p:cNvPr id="286" name="Google Shape;1425;p32"/>
              <p:cNvSpPr/>
              <p:nvPr/>
            </p:nvSpPr>
            <p:spPr>
              <a:xfrm>
                <a:off x="186350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37" y="1"/>
                    </a:moveTo>
                    <a:lnTo>
                      <a:pt x="0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7" name="Google Shape;1426;p32"/>
              <p:cNvSpPr/>
              <p:nvPr/>
            </p:nvSpPr>
            <p:spPr>
              <a:xfrm>
                <a:off x="195310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19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8" name="Google Shape;1427;p32"/>
              <p:cNvSpPr/>
              <p:nvPr/>
            </p:nvSpPr>
            <p:spPr>
              <a:xfrm>
                <a:off x="204267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9" name="Google Shape;1428;p32"/>
              <p:cNvSpPr/>
              <p:nvPr/>
            </p:nvSpPr>
            <p:spPr>
              <a:xfrm>
                <a:off x="213227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0" name="Google Shape;1429;p32"/>
              <p:cNvSpPr/>
              <p:nvPr/>
            </p:nvSpPr>
            <p:spPr>
              <a:xfrm>
                <a:off x="2221875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1" name="Google Shape;1430;p32"/>
              <p:cNvSpPr/>
              <p:nvPr/>
            </p:nvSpPr>
            <p:spPr>
              <a:xfrm>
                <a:off x="231147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1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2" name="Google Shape;1431;p32"/>
              <p:cNvSpPr/>
              <p:nvPr/>
            </p:nvSpPr>
            <p:spPr>
              <a:xfrm>
                <a:off x="2401050" y="2734575"/>
                <a:ext cx="1795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1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3" name="Google Shape;1432;p32"/>
              <p:cNvSpPr/>
              <p:nvPr/>
            </p:nvSpPr>
            <p:spPr>
              <a:xfrm>
                <a:off x="249095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4" name="Google Shape;1433;p32"/>
              <p:cNvSpPr/>
              <p:nvPr/>
            </p:nvSpPr>
            <p:spPr>
              <a:xfrm>
                <a:off x="258055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37" y="1"/>
                    </a:moveTo>
                    <a:lnTo>
                      <a:pt x="0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374" name="群組 373"/>
          <p:cNvGrpSpPr/>
          <p:nvPr/>
        </p:nvGrpSpPr>
        <p:grpSpPr>
          <a:xfrm>
            <a:off x="5910602" y="2213201"/>
            <a:ext cx="902811" cy="1462107"/>
            <a:chOff x="5819885" y="1336901"/>
            <a:chExt cx="902811" cy="1462106"/>
          </a:xfrm>
        </p:grpSpPr>
        <p:sp>
          <p:nvSpPr>
            <p:cNvPr id="371" name="Google Shape;1513;p32"/>
            <p:cNvSpPr/>
            <p:nvPr/>
          </p:nvSpPr>
          <p:spPr>
            <a:xfrm>
              <a:off x="5897011" y="1336901"/>
              <a:ext cx="741775" cy="727200"/>
            </a:xfrm>
            <a:custGeom>
              <a:avLst/>
              <a:gdLst/>
              <a:ahLst/>
              <a:cxnLst/>
              <a:rect l="l" t="t" r="r" b="b"/>
              <a:pathLst>
                <a:path w="29671" h="29088" extrusionOk="0">
                  <a:moveTo>
                    <a:pt x="14842" y="1"/>
                  </a:moveTo>
                  <a:cubicBezTo>
                    <a:pt x="14077" y="1"/>
                    <a:pt x="13312" y="292"/>
                    <a:pt x="12728" y="876"/>
                  </a:cubicBezTo>
                  <a:lnTo>
                    <a:pt x="1167" y="12437"/>
                  </a:lnTo>
                  <a:cubicBezTo>
                    <a:pt x="1" y="13604"/>
                    <a:pt x="1" y="15497"/>
                    <a:pt x="1167" y="16664"/>
                  </a:cubicBezTo>
                  <a:lnTo>
                    <a:pt x="12728" y="28213"/>
                  </a:lnTo>
                  <a:cubicBezTo>
                    <a:pt x="13312" y="28796"/>
                    <a:pt x="14077" y="29088"/>
                    <a:pt x="14842" y="29088"/>
                  </a:cubicBezTo>
                  <a:cubicBezTo>
                    <a:pt x="15607" y="29088"/>
                    <a:pt x="16372" y="28796"/>
                    <a:pt x="16955" y="28213"/>
                  </a:cubicBezTo>
                  <a:lnTo>
                    <a:pt x="28504" y="16664"/>
                  </a:lnTo>
                  <a:cubicBezTo>
                    <a:pt x="29671" y="15497"/>
                    <a:pt x="29671" y="13604"/>
                    <a:pt x="28504" y="12437"/>
                  </a:cubicBezTo>
                  <a:lnTo>
                    <a:pt x="16955" y="876"/>
                  </a:lnTo>
                  <a:cubicBezTo>
                    <a:pt x="16372" y="292"/>
                    <a:pt x="15607" y="1"/>
                    <a:pt x="14842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"/>
                <a:sym typeface="Fira Sans Extra Condensed"/>
              </a:endParaRPr>
            </a:p>
          </p:txBody>
        </p:sp>
        <p:sp>
          <p:nvSpPr>
            <p:cNvPr id="372" name="矩形 371"/>
            <p:cNvSpPr/>
            <p:nvPr/>
          </p:nvSpPr>
          <p:spPr>
            <a:xfrm>
              <a:off x="5819885" y="143889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rPr>
                <a:t>都市計畫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"/>
                <a:sym typeface="Fira Sans Extra Condensed"/>
              </a:endParaRPr>
            </a:p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rPr>
                <a:t>發布實施</a:t>
              </a:r>
            </a:p>
          </p:txBody>
        </p:sp>
        <p:sp>
          <p:nvSpPr>
            <p:cNvPr id="373" name="Google Shape;1504;p32"/>
            <p:cNvSpPr/>
            <p:nvPr/>
          </p:nvSpPr>
          <p:spPr>
            <a:xfrm>
              <a:off x="6264912" y="2043007"/>
              <a:ext cx="9250" cy="756000"/>
            </a:xfrm>
            <a:custGeom>
              <a:avLst/>
              <a:gdLst/>
              <a:ahLst/>
              <a:cxnLst/>
              <a:rect l="l" t="t" r="r" b="b"/>
              <a:pathLst>
                <a:path w="370" h="21063" extrusionOk="0">
                  <a:moveTo>
                    <a:pt x="1" y="1"/>
                  </a:moveTo>
                  <a:lnTo>
                    <a:pt x="1" y="21063"/>
                  </a:lnTo>
                  <a:lnTo>
                    <a:pt x="370" y="2106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87" name="群組 386"/>
          <p:cNvGrpSpPr/>
          <p:nvPr/>
        </p:nvGrpSpPr>
        <p:grpSpPr>
          <a:xfrm>
            <a:off x="3957911" y="2238958"/>
            <a:ext cx="902811" cy="1507431"/>
            <a:chOff x="4832283" y="2055419"/>
            <a:chExt cx="902810" cy="1507431"/>
          </a:xfrm>
        </p:grpSpPr>
        <p:grpSp>
          <p:nvGrpSpPr>
            <p:cNvPr id="375" name="群組 374"/>
            <p:cNvGrpSpPr/>
            <p:nvPr/>
          </p:nvGrpSpPr>
          <p:grpSpPr>
            <a:xfrm>
              <a:off x="4832283" y="2055419"/>
              <a:ext cx="902810" cy="1464487"/>
              <a:chOff x="5796042" y="1336901"/>
              <a:chExt cx="902810" cy="1464487"/>
            </a:xfrm>
          </p:grpSpPr>
          <p:sp>
            <p:nvSpPr>
              <p:cNvPr id="376" name="Google Shape;1513;p32"/>
              <p:cNvSpPr/>
              <p:nvPr/>
            </p:nvSpPr>
            <p:spPr>
              <a:xfrm>
                <a:off x="5897011" y="1336901"/>
                <a:ext cx="741775" cy="727200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29088" extrusionOk="0">
                    <a:moveTo>
                      <a:pt x="14842" y="1"/>
                    </a:moveTo>
                    <a:cubicBezTo>
                      <a:pt x="14077" y="1"/>
                      <a:pt x="13312" y="292"/>
                      <a:pt x="12728" y="876"/>
                    </a:cubicBezTo>
                    <a:lnTo>
                      <a:pt x="1167" y="12437"/>
                    </a:lnTo>
                    <a:cubicBezTo>
                      <a:pt x="1" y="13604"/>
                      <a:pt x="1" y="15497"/>
                      <a:pt x="1167" y="16664"/>
                    </a:cubicBezTo>
                    <a:lnTo>
                      <a:pt x="12728" y="28213"/>
                    </a:lnTo>
                    <a:cubicBezTo>
                      <a:pt x="13312" y="28796"/>
                      <a:pt x="14077" y="29088"/>
                      <a:pt x="14842" y="29088"/>
                    </a:cubicBezTo>
                    <a:cubicBezTo>
                      <a:pt x="15607" y="29088"/>
                      <a:pt x="16372" y="28796"/>
                      <a:pt x="16955" y="28213"/>
                    </a:cubicBezTo>
                    <a:lnTo>
                      <a:pt x="28504" y="16664"/>
                    </a:lnTo>
                    <a:cubicBezTo>
                      <a:pt x="29671" y="15497"/>
                      <a:pt x="29671" y="13604"/>
                      <a:pt x="28504" y="12437"/>
                    </a:cubicBezTo>
                    <a:lnTo>
                      <a:pt x="16955" y="876"/>
                    </a:lnTo>
                    <a:cubicBezTo>
                      <a:pt x="16372" y="292"/>
                      <a:pt x="15607" y="1"/>
                      <a:pt x="14842" y="1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77" name="矩形 376"/>
              <p:cNvSpPr/>
              <p:nvPr/>
            </p:nvSpPr>
            <p:spPr>
              <a:xfrm>
                <a:off x="5796042" y="1469976"/>
                <a:ext cx="9028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都市計畫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審定</a:t>
                </a:r>
              </a:p>
            </p:txBody>
          </p:sp>
          <p:sp>
            <p:nvSpPr>
              <p:cNvPr id="378" name="Google Shape;1504;p32"/>
              <p:cNvSpPr/>
              <p:nvPr/>
            </p:nvSpPr>
            <p:spPr>
              <a:xfrm>
                <a:off x="6264912" y="2045388"/>
                <a:ext cx="9250" cy="756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063" extrusionOk="0">
                    <a:moveTo>
                      <a:pt x="1" y="1"/>
                    </a:moveTo>
                    <a:lnTo>
                      <a:pt x="1" y="21063"/>
                    </a:lnTo>
                    <a:lnTo>
                      <a:pt x="370" y="21063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79" name="橢圓 378"/>
            <p:cNvSpPr/>
            <p:nvPr/>
          </p:nvSpPr>
          <p:spPr>
            <a:xfrm>
              <a:off x="5283687" y="351713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80" name="文字方塊 379"/>
          <p:cNvSpPr txBox="1"/>
          <p:nvPr/>
        </p:nvSpPr>
        <p:spPr>
          <a:xfrm>
            <a:off x="457692" y="419878"/>
            <a:ext cx="4499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整體開發區作業流程</a:t>
            </a:r>
          </a:p>
        </p:txBody>
      </p:sp>
      <p:grpSp>
        <p:nvGrpSpPr>
          <p:cNvPr id="381" name="群組 380"/>
          <p:cNvGrpSpPr/>
          <p:nvPr/>
        </p:nvGrpSpPr>
        <p:grpSpPr>
          <a:xfrm>
            <a:off x="208354" y="2254561"/>
            <a:ext cx="902811" cy="1462107"/>
            <a:chOff x="5819885" y="1336901"/>
            <a:chExt cx="902811" cy="1462106"/>
          </a:xfrm>
        </p:grpSpPr>
        <p:sp>
          <p:nvSpPr>
            <p:cNvPr id="382" name="Google Shape;1513;p32"/>
            <p:cNvSpPr/>
            <p:nvPr/>
          </p:nvSpPr>
          <p:spPr>
            <a:xfrm>
              <a:off x="5897011" y="1336901"/>
              <a:ext cx="741775" cy="727200"/>
            </a:xfrm>
            <a:custGeom>
              <a:avLst/>
              <a:gdLst/>
              <a:ahLst/>
              <a:cxnLst/>
              <a:rect l="l" t="t" r="r" b="b"/>
              <a:pathLst>
                <a:path w="29671" h="29088" extrusionOk="0">
                  <a:moveTo>
                    <a:pt x="14842" y="1"/>
                  </a:moveTo>
                  <a:cubicBezTo>
                    <a:pt x="14077" y="1"/>
                    <a:pt x="13312" y="292"/>
                    <a:pt x="12728" y="876"/>
                  </a:cubicBezTo>
                  <a:lnTo>
                    <a:pt x="1167" y="12437"/>
                  </a:lnTo>
                  <a:cubicBezTo>
                    <a:pt x="1" y="13604"/>
                    <a:pt x="1" y="15497"/>
                    <a:pt x="1167" y="16664"/>
                  </a:cubicBezTo>
                  <a:lnTo>
                    <a:pt x="12728" y="28213"/>
                  </a:lnTo>
                  <a:cubicBezTo>
                    <a:pt x="13312" y="28796"/>
                    <a:pt x="14077" y="29088"/>
                    <a:pt x="14842" y="29088"/>
                  </a:cubicBezTo>
                  <a:cubicBezTo>
                    <a:pt x="15607" y="29088"/>
                    <a:pt x="16372" y="28796"/>
                    <a:pt x="16955" y="28213"/>
                  </a:cubicBezTo>
                  <a:lnTo>
                    <a:pt x="28504" y="16664"/>
                  </a:lnTo>
                  <a:cubicBezTo>
                    <a:pt x="29671" y="15497"/>
                    <a:pt x="29671" y="13604"/>
                    <a:pt x="28504" y="12437"/>
                  </a:cubicBezTo>
                  <a:lnTo>
                    <a:pt x="16955" y="876"/>
                  </a:lnTo>
                  <a:cubicBezTo>
                    <a:pt x="16372" y="292"/>
                    <a:pt x="15607" y="1"/>
                    <a:pt x="14842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"/>
                <a:sym typeface="Fira Sans Extra Condensed"/>
              </a:endParaRPr>
            </a:p>
          </p:txBody>
        </p:sp>
        <p:sp>
          <p:nvSpPr>
            <p:cNvPr id="383" name="矩形 382"/>
            <p:cNvSpPr/>
            <p:nvPr/>
          </p:nvSpPr>
          <p:spPr>
            <a:xfrm>
              <a:off x="5819885" y="143889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rPr>
                <a:t>都市計畫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"/>
                <a:sym typeface="Fira Sans Extra Condensed"/>
              </a:endParaRPr>
            </a:p>
            <a:p>
              <a:pPr algn="ctr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rPr>
                <a:t>啟動變更</a:t>
              </a:r>
            </a:p>
          </p:txBody>
        </p:sp>
        <p:sp>
          <p:nvSpPr>
            <p:cNvPr id="384" name="Google Shape;1504;p32"/>
            <p:cNvSpPr/>
            <p:nvPr/>
          </p:nvSpPr>
          <p:spPr>
            <a:xfrm>
              <a:off x="6264912" y="2043007"/>
              <a:ext cx="9250" cy="756000"/>
            </a:xfrm>
            <a:custGeom>
              <a:avLst/>
              <a:gdLst/>
              <a:ahLst/>
              <a:cxnLst/>
              <a:rect l="l" t="t" r="r" b="b"/>
              <a:pathLst>
                <a:path w="370" h="21063" extrusionOk="0">
                  <a:moveTo>
                    <a:pt x="1" y="1"/>
                  </a:moveTo>
                  <a:lnTo>
                    <a:pt x="1" y="21063"/>
                  </a:lnTo>
                  <a:lnTo>
                    <a:pt x="370" y="2106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97" name="群組 396"/>
          <p:cNvGrpSpPr/>
          <p:nvPr/>
        </p:nvGrpSpPr>
        <p:grpSpPr>
          <a:xfrm>
            <a:off x="4660915" y="3725704"/>
            <a:ext cx="6852731" cy="513713"/>
            <a:chOff x="4965714" y="3535202"/>
            <a:chExt cx="6852731" cy="513713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315" name="Google Shape;1438;p32"/>
            <p:cNvGrpSpPr/>
            <p:nvPr/>
          </p:nvGrpSpPr>
          <p:grpSpPr>
            <a:xfrm>
              <a:off x="5817005" y="3535202"/>
              <a:ext cx="2687714" cy="499378"/>
              <a:chOff x="3028525" y="2734575"/>
              <a:chExt cx="1434125" cy="256025"/>
            </a:xfrm>
            <a:grpFill/>
          </p:grpSpPr>
          <p:sp>
            <p:nvSpPr>
              <p:cNvPr id="316" name="Google Shape;1439;p32"/>
              <p:cNvSpPr/>
              <p:nvPr/>
            </p:nvSpPr>
            <p:spPr>
              <a:xfrm>
                <a:off x="302852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2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7" name="Google Shape;1440;p32"/>
              <p:cNvSpPr/>
              <p:nvPr/>
            </p:nvSpPr>
            <p:spPr>
              <a:xfrm>
                <a:off x="311812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31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8" name="Google Shape;1441;p32"/>
              <p:cNvSpPr/>
              <p:nvPr/>
            </p:nvSpPr>
            <p:spPr>
              <a:xfrm>
                <a:off x="320800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9" name="Google Shape;1442;p32"/>
              <p:cNvSpPr/>
              <p:nvPr/>
            </p:nvSpPr>
            <p:spPr>
              <a:xfrm>
                <a:off x="329760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0" name="Google Shape;1443;p32"/>
              <p:cNvSpPr/>
              <p:nvPr/>
            </p:nvSpPr>
            <p:spPr>
              <a:xfrm>
                <a:off x="338720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1" name="Google Shape;1444;p32"/>
              <p:cNvSpPr/>
              <p:nvPr/>
            </p:nvSpPr>
            <p:spPr>
              <a:xfrm>
                <a:off x="347680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19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2" name="Google Shape;1445;p32"/>
              <p:cNvSpPr/>
              <p:nvPr/>
            </p:nvSpPr>
            <p:spPr>
              <a:xfrm>
                <a:off x="356637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6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3" name="Google Shape;1446;p32"/>
              <p:cNvSpPr/>
              <p:nvPr/>
            </p:nvSpPr>
            <p:spPr>
              <a:xfrm>
                <a:off x="365597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4" name="Google Shape;1447;p32"/>
              <p:cNvSpPr/>
              <p:nvPr/>
            </p:nvSpPr>
            <p:spPr>
              <a:xfrm>
                <a:off x="374557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5" name="Google Shape;1448;p32"/>
              <p:cNvSpPr/>
              <p:nvPr/>
            </p:nvSpPr>
            <p:spPr>
              <a:xfrm>
                <a:off x="383517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1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6" name="Google Shape;1449;p32"/>
              <p:cNvSpPr/>
              <p:nvPr/>
            </p:nvSpPr>
            <p:spPr>
              <a:xfrm>
                <a:off x="392505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7" name="Google Shape;1450;p32"/>
              <p:cNvSpPr/>
              <p:nvPr/>
            </p:nvSpPr>
            <p:spPr>
              <a:xfrm>
                <a:off x="401465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8" name="Google Shape;1451;p32"/>
              <p:cNvSpPr/>
              <p:nvPr/>
            </p:nvSpPr>
            <p:spPr>
              <a:xfrm>
                <a:off x="410425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9" name="Google Shape;1452;p32"/>
              <p:cNvSpPr/>
              <p:nvPr/>
            </p:nvSpPr>
            <p:spPr>
              <a:xfrm>
                <a:off x="419385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0" name="Google Shape;1453;p32"/>
              <p:cNvSpPr/>
              <p:nvPr/>
            </p:nvSpPr>
            <p:spPr>
              <a:xfrm>
                <a:off x="428345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31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31" name="Google Shape;1438;p32"/>
            <p:cNvGrpSpPr/>
            <p:nvPr/>
          </p:nvGrpSpPr>
          <p:grpSpPr>
            <a:xfrm>
              <a:off x="8313968" y="3535202"/>
              <a:ext cx="2687714" cy="499378"/>
              <a:chOff x="3028525" y="2734575"/>
              <a:chExt cx="1434125" cy="256025"/>
            </a:xfrm>
            <a:grpFill/>
          </p:grpSpPr>
          <p:sp>
            <p:nvSpPr>
              <p:cNvPr id="332" name="Google Shape;1439;p32"/>
              <p:cNvSpPr/>
              <p:nvPr/>
            </p:nvSpPr>
            <p:spPr>
              <a:xfrm>
                <a:off x="302852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2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3" name="Google Shape;1440;p32"/>
              <p:cNvSpPr/>
              <p:nvPr/>
            </p:nvSpPr>
            <p:spPr>
              <a:xfrm>
                <a:off x="311812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31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4" name="Google Shape;1441;p32"/>
              <p:cNvSpPr/>
              <p:nvPr/>
            </p:nvSpPr>
            <p:spPr>
              <a:xfrm>
                <a:off x="320800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5" name="Google Shape;1442;p32"/>
              <p:cNvSpPr/>
              <p:nvPr/>
            </p:nvSpPr>
            <p:spPr>
              <a:xfrm>
                <a:off x="329760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6" name="Google Shape;1443;p32"/>
              <p:cNvSpPr/>
              <p:nvPr/>
            </p:nvSpPr>
            <p:spPr>
              <a:xfrm>
                <a:off x="338720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7" name="Google Shape;1444;p32"/>
              <p:cNvSpPr/>
              <p:nvPr/>
            </p:nvSpPr>
            <p:spPr>
              <a:xfrm>
                <a:off x="347680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19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8" name="Google Shape;1445;p32"/>
              <p:cNvSpPr/>
              <p:nvPr/>
            </p:nvSpPr>
            <p:spPr>
              <a:xfrm>
                <a:off x="356637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6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9" name="Google Shape;1446;p32"/>
              <p:cNvSpPr/>
              <p:nvPr/>
            </p:nvSpPr>
            <p:spPr>
              <a:xfrm>
                <a:off x="3655975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0" name="Google Shape;1447;p32"/>
              <p:cNvSpPr/>
              <p:nvPr/>
            </p:nvSpPr>
            <p:spPr>
              <a:xfrm>
                <a:off x="374557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32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1" name="Google Shape;1448;p32"/>
              <p:cNvSpPr/>
              <p:nvPr/>
            </p:nvSpPr>
            <p:spPr>
              <a:xfrm>
                <a:off x="383517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1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2" name="Google Shape;1449;p32"/>
              <p:cNvSpPr/>
              <p:nvPr/>
            </p:nvSpPr>
            <p:spPr>
              <a:xfrm>
                <a:off x="392505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3" name="Google Shape;1450;p32"/>
              <p:cNvSpPr/>
              <p:nvPr/>
            </p:nvSpPr>
            <p:spPr>
              <a:xfrm>
                <a:off x="401465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4" name="Google Shape;1451;p32"/>
              <p:cNvSpPr/>
              <p:nvPr/>
            </p:nvSpPr>
            <p:spPr>
              <a:xfrm>
                <a:off x="410425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49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5" name="Google Shape;1452;p32"/>
              <p:cNvSpPr/>
              <p:nvPr/>
            </p:nvSpPr>
            <p:spPr>
              <a:xfrm>
                <a:off x="419385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6" name="Google Shape;1453;p32"/>
              <p:cNvSpPr/>
              <p:nvPr/>
            </p:nvSpPr>
            <p:spPr>
              <a:xfrm>
                <a:off x="428345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31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47" name="Google Shape;1438;p32"/>
            <p:cNvGrpSpPr/>
            <p:nvPr/>
          </p:nvGrpSpPr>
          <p:grpSpPr>
            <a:xfrm>
              <a:off x="10810406" y="3535202"/>
              <a:ext cx="1008039" cy="499378"/>
              <a:chOff x="3028525" y="2734575"/>
              <a:chExt cx="537875" cy="256025"/>
            </a:xfrm>
            <a:grpFill/>
          </p:grpSpPr>
          <p:sp>
            <p:nvSpPr>
              <p:cNvPr id="348" name="Google Shape;1439;p32"/>
              <p:cNvSpPr/>
              <p:nvPr/>
            </p:nvSpPr>
            <p:spPr>
              <a:xfrm>
                <a:off x="302852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2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9" name="Google Shape;1440;p32"/>
              <p:cNvSpPr/>
              <p:nvPr/>
            </p:nvSpPr>
            <p:spPr>
              <a:xfrm>
                <a:off x="311812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31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0" name="Google Shape;1441;p32"/>
              <p:cNvSpPr/>
              <p:nvPr/>
            </p:nvSpPr>
            <p:spPr>
              <a:xfrm>
                <a:off x="320800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1" name="Google Shape;1442;p32"/>
              <p:cNvSpPr/>
              <p:nvPr/>
            </p:nvSpPr>
            <p:spPr>
              <a:xfrm>
                <a:off x="329760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2" name="Google Shape;1443;p32"/>
              <p:cNvSpPr/>
              <p:nvPr/>
            </p:nvSpPr>
            <p:spPr>
              <a:xfrm>
                <a:off x="338720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88" name="Google Shape;1438;p32"/>
            <p:cNvGrpSpPr/>
            <p:nvPr/>
          </p:nvGrpSpPr>
          <p:grpSpPr>
            <a:xfrm>
              <a:off x="4965714" y="3549537"/>
              <a:ext cx="1008039" cy="499378"/>
              <a:chOff x="3028525" y="2734575"/>
              <a:chExt cx="537875" cy="256025"/>
            </a:xfrm>
            <a:grpFill/>
          </p:grpSpPr>
          <p:sp>
            <p:nvSpPr>
              <p:cNvPr id="389" name="Google Shape;1439;p32"/>
              <p:cNvSpPr/>
              <p:nvPr/>
            </p:nvSpPr>
            <p:spPr>
              <a:xfrm>
                <a:off x="302852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32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0" name="Google Shape;1440;p32"/>
              <p:cNvSpPr/>
              <p:nvPr/>
            </p:nvSpPr>
            <p:spPr>
              <a:xfrm>
                <a:off x="3118125" y="2734575"/>
                <a:ext cx="1795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241" extrusionOk="0">
                    <a:moveTo>
                      <a:pt x="5548" y="1"/>
                    </a:moveTo>
                    <a:lnTo>
                      <a:pt x="0" y="10240"/>
                    </a:lnTo>
                    <a:lnTo>
                      <a:pt x="1631" y="10240"/>
                    </a:lnTo>
                    <a:lnTo>
                      <a:pt x="71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1" name="Google Shape;1441;p32"/>
              <p:cNvSpPr/>
              <p:nvPr/>
            </p:nvSpPr>
            <p:spPr>
              <a:xfrm>
                <a:off x="320800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2" name="Google Shape;1442;p32"/>
              <p:cNvSpPr/>
              <p:nvPr/>
            </p:nvSpPr>
            <p:spPr>
              <a:xfrm>
                <a:off x="3297600" y="2734575"/>
                <a:ext cx="17922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0241" extrusionOk="0">
                    <a:moveTo>
                      <a:pt x="5537" y="1"/>
                    </a:moveTo>
                    <a:lnTo>
                      <a:pt x="1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3" name="Google Shape;1443;p32"/>
              <p:cNvSpPr/>
              <p:nvPr/>
            </p:nvSpPr>
            <p:spPr>
              <a:xfrm>
                <a:off x="3387200" y="2734575"/>
                <a:ext cx="17920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0241" extrusionOk="0">
                    <a:moveTo>
                      <a:pt x="5549" y="1"/>
                    </a:moveTo>
                    <a:lnTo>
                      <a:pt x="0" y="10240"/>
                    </a:lnTo>
                    <a:lnTo>
                      <a:pt x="1620" y="10240"/>
                    </a:lnTo>
                    <a:lnTo>
                      <a:pt x="7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95" name="文字方塊 394"/>
          <p:cNvSpPr txBox="1"/>
          <p:nvPr/>
        </p:nvSpPr>
        <p:spPr>
          <a:xfrm>
            <a:off x="2081527" y="3364924"/>
            <a:ext cx="269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2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  <a:r>
              <a:rPr lang="en-US" altLang="zh-TW" sz="2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都市計畫</a:t>
            </a:r>
          </a:p>
        </p:txBody>
      </p:sp>
      <p:sp>
        <p:nvSpPr>
          <p:cNvPr id="396" name="文字方塊 395"/>
          <p:cNvSpPr txBox="1"/>
          <p:nvPr/>
        </p:nvSpPr>
        <p:spPr>
          <a:xfrm>
            <a:off x="7348823" y="3599184"/>
            <a:ext cx="269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2000" b="1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r>
              <a:rPr lang="en-US" altLang="zh-TW" sz="2000" b="1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市地重劃</a:t>
            </a:r>
          </a:p>
        </p:txBody>
      </p:sp>
      <p:cxnSp>
        <p:nvCxnSpPr>
          <p:cNvPr id="284" name="直線接點 283"/>
          <p:cNvCxnSpPr/>
          <p:nvPr/>
        </p:nvCxnSpPr>
        <p:spPr>
          <a:xfrm>
            <a:off x="650523" y="3725703"/>
            <a:ext cx="57018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8" name="群組 397"/>
          <p:cNvGrpSpPr/>
          <p:nvPr/>
        </p:nvGrpSpPr>
        <p:grpSpPr>
          <a:xfrm>
            <a:off x="4525165" y="3939747"/>
            <a:ext cx="741775" cy="1510609"/>
            <a:chOff x="4481387" y="1116487"/>
            <a:chExt cx="741775" cy="1510608"/>
          </a:xfrm>
        </p:grpSpPr>
        <p:grpSp>
          <p:nvGrpSpPr>
            <p:cNvPr id="399" name="群組 398"/>
            <p:cNvGrpSpPr/>
            <p:nvPr/>
          </p:nvGrpSpPr>
          <p:grpSpPr>
            <a:xfrm>
              <a:off x="4481387" y="1143895"/>
              <a:ext cx="741775" cy="1483200"/>
              <a:chOff x="5445146" y="425377"/>
              <a:chExt cx="741775" cy="1483200"/>
            </a:xfrm>
          </p:grpSpPr>
          <p:sp>
            <p:nvSpPr>
              <p:cNvPr id="401" name="Google Shape;1513;p32"/>
              <p:cNvSpPr/>
              <p:nvPr/>
            </p:nvSpPr>
            <p:spPr>
              <a:xfrm>
                <a:off x="5445146" y="1181377"/>
                <a:ext cx="741775" cy="727200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29088" extrusionOk="0">
                    <a:moveTo>
                      <a:pt x="14842" y="1"/>
                    </a:moveTo>
                    <a:cubicBezTo>
                      <a:pt x="14077" y="1"/>
                      <a:pt x="13312" y="292"/>
                      <a:pt x="12728" y="876"/>
                    </a:cubicBezTo>
                    <a:lnTo>
                      <a:pt x="1167" y="12437"/>
                    </a:lnTo>
                    <a:cubicBezTo>
                      <a:pt x="1" y="13604"/>
                      <a:pt x="1" y="15497"/>
                      <a:pt x="1167" y="16664"/>
                    </a:cubicBezTo>
                    <a:lnTo>
                      <a:pt x="12728" y="28213"/>
                    </a:lnTo>
                    <a:cubicBezTo>
                      <a:pt x="13312" y="28796"/>
                      <a:pt x="14077" y="29088"/>
                      <a:pt x="14842" y="29088"/>
                    </a:cubicBezTo>
                    <a:cubicBezTo>
                      <a:pt x="15607" y="29088"/>
                      <a:pt x="16372" y="28796"/>
                      <a:pt x="16955" y="28213"/>
                    </a:cubicBezTo>
                    <a:lnTo>
                      <a:pt x="28504" y="16664"/>
                    </a:lnTo>
                    <a:cubicBezTo>
                      <a:pt x="29671" y="15497"/>
                      <a:pt x="29671" y="13604"/>
                      <a:pt x="28504" y="12437"/>
                    </a:cubicBezTo>
                    <a:lnTo>
                      <a:pt x="16955" y="876"/>
                    </a:lnTo>
                    <a:cubicBezTo>
                      <a:pt x="16372" y="292"/>
                      <a:pt x="15607" y="1"/>
                      <a:pt x="14842" y="1"/>
                    </a:cubicBezTo>
                    <a:close/>
                  </a:path>
                </a:pathLst>
              </a:custGeom>
              <a:solidFill>
                <a:srgbClr val="FFE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02" name="矩形 401"/>
              <p:cNvSpPr/>
              <p:nvPr/>
            </p:nvSpPr>
            <p:spPr>
              <a:xfrm>
                <a:off x="5445146" y="1283368"/>
                <a:ext cx="7232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重劃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座談會</a:t>
                </a:r>
              </a:p>
            </p:txBody>
          </p:sp>
          <p:sp>
            <p:nvSpPr>
              <p:cNvPr id="403" name="Google Shape;1504;p32"/>
              <p:cNvSpPr/>
              <p:nvPr/>
            </p:nvSpPr>
            <p:spPr>
              <a:xfrm>
                <a:off x="5806784" y="425377"/>
                <a:ext cx="9250" cy="756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063" extrusionOk="0">
                    <a:moveTo>
                      <a:pt x="1" y="1"/>
                    </a:moveTo>
                    <a:lnTo>
                      <a:pt x="1" y="21063"/>
                    </a:lnTo>
                    <a:lnTo>
                      <a:pt x="370" y="21063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00" name="橢圓 399"/>
            <p:cNvSpPr/>
            <p:nvPr/>
          </p:nvSpPr>
          <p:spPr>
            <a:xfrm>
              <a:off x="4820910" y="11164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04" name="群組 403"/>
          <p:cNvGrpSpPr/>
          <p:nvPr/>
        </p:nvGrpSpPr>
        <p:grpSpPr>
          <a:xfrm>
            <a:off x="5425878" y="3939748"/>
            <a:ext cx="1082348" cy="1538972"/>
            <a:chOff x="4312229" y="1116487"/>
            <a:chExt cx="1082348" cy="1538972"/>
          </a:xfrm>
        </p:grpSpPr>
        <p:grpSp>
          <p:nvGrpSpPr>
            <p:cNvPr id="405" name="群組 404"/>
            <p:cNvGrpSpPr/>
            <p:nvPr/>
          </p:nvGrpSpPr>
          <p:grpSpPr>
            <a:xfrm>
              <a:off x="4312229" y="1143895"/>
              <a:ext cx="1082348" cy="1511564"/>
              <a:chOff x="5275988" y="425377"/>
              <a:chExt cx="1082348" cy="1511564"/>
            </a:xfrm>
          </p:grpSpPr>
          <p:sp>
            <p:nvSpPr>
              <p:cNvPr id="407" name="Google Shape;1513;p32"/>
              <p:cNvSpPr/>
              <p:nvPr/>
            </p:nvSpPr>
            <p:spPr>
              <a:xfrm>
                <a:off x="5445146" y="1181377"/>
                <a:ext cx="741775" cy="727200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29088" extrusionOk="0">
                    <a:moveTo>
                      <a:pt x="14842" y="1"/>
                    </a:moveTo>
                    <a:cubicBezTo>
                      <a:pt x="14077" y="1"/>
                      <a:pt x="13312" y="292"/>
                      <a:pt x="12728" y="876"/>
                    </a:cubicBezTo>
                    <a:lnTo>
                      <a:pt x="1167" y="12437"/>
                    </a:lnTo>
                    <a:cubicBezTo>
                      <a:pt x="1" y="13604"/>
                      <a:pt x="1" y="15497"/>
                      <a:pt x="1167" y="16664"/>
                    </a:cubicBezTo>
                    <a:lnTo>
                      <a:pt x="12728" y="28213"/>
                    </a:lnTo>
                    <a:cubicBezTo>
                      <a:pt x="13312" y="28796"/>
                      <a:pt x="14077" y="29088"/>
                      <a:pt x="14842" y="29088"/>
                    </a:cubicBezTo>
                    <a:cubicBezTo>
                      <a:pt x="15607" y="29088"/>
                      <a:pt x="16372" y="28796"/>
                      <a:pt x="16955" y="28213"/>
                    </a:cubicBezTo>
                    <a:lnTo>
                      <a:pt x="28504" y="16664"/>
                    </a:lnTo>
                    <a:cubicBezTo>
                      <a:pt x="29671" y="15497"/>
                      <a:pt x="29671" y="13604"/>
                      <a:pt x="28504" y="12437"/>
                    </a:cubicBezTo>
                    <a:lnTo>
                      <a:pt x="16955" y="876"/>
                    </a:lnTo>
                    <a:cubicBezTo>
                      <a:pt x="16372" y="292"/>
                      <a:pt x="15607" y="1"/>
                      <a:pt x="14842" y="1"/>
                    </a:cubicBezTo>
                    <a:close/>
                  </a:path>
                </a:pathLst>
              </a:custGeom>
              <a:solidFill>
                <a:srgbClr val="FFE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08" name="矩形 407"/>
              <p:cNvSpPr/>
              <p:nvPr/>
            </p:nvSpPr>
            <p:spPr>
              <a:xfrm>
                <a:off x="5275988" y="1198277"/>
                <a:ext cx="108234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重劃計畫書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報內政部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預審同意</a:t>
                </a:r>
              </a:p>
            </p:txBody>
          </p:sp>
          <p:sp>
            <p:nvSpPr>
              <p:cNvPr id="409" name="Google Shape;1504;p32"/>
              <p:cNvSpPr/>
              <p:nvPr/>
            </p:nvSpPr>
            <p:spPr>
              <a:xfrm>
                <a:off x="5806784" y="425377"/>
                <a:ext cx="9250" cy="756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063" extrusionOk="0">
                    <a:moveTo>
                      <a:pt x="1" y="1"/>
                    </a:moveTo>
                    <a:lnTo>
                      <a:pt x="1" y="21063"/>
                    </a:lnTo>
                    <a:lnTo>
                      <a:pt x="370" y="21063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06" name="橢圓 405"/>
            <p:cNvSpPr/>
            <p:nvPr/>
          </p:nvSpPr>
          <p:spPr>
            <a:xfrm>
              <a:off x="4820910" y="11164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10" name="群組 409"/>
          <p:cNvGrpSpPr/>
          <p:nvPr/>
        </p:nvGrpSpPr>
        <p:grpSpPr>
          <a:xfrm>
            <a:off x="6551010" y="3939747"/>
            <a:ext cx="1082348" cy="1510609"/>
            <a:chOff x="4301850" y="1116487"/>
            <a:chExt cx="1082348" cy="1510608"/>
          </a:xfrm>
        </p:grpSpPr>
        <p:grpSp>
          <p:nvGrpSpPr>
            <p:cNvPr id="411" name="群組 410"/>
            <p:cNvGrpSpPr/>
            <p:nvPr/>
          </p:nvGrpSpPr>
          <p:grpSpPr>
            <a:xfrm>
              <a:off x="4301850" y="1143895"/>
              <a:ext cx="1082348" cy="1483200"/>
              <a:chOff x="5265609" y="425377"/>
              <a:chExt cx="1082348" cy="1483200"/>
            </a:xfrm>
          </p:grpSpPr>
          <p:sp>
            <p:nvSpPr>
              <p:cNvPr id="413" name="Google Shape;1513;p32"/>
              <p:cNvSpPr/>
              <p:nvPr/>
            </p:nvSpPr>
            <p:spPr>
              <a:xfrm>
                <a:off x="5445146" y="1181377"/>
                <a:ext cx="741775" cy="727200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29088" extrusionOk="0">
                    <a:moveTo>
                      <a:pt x="14842" y="1"/>
                    </a:moveTo>
                    <a:cubicBezTo>
                      <a:pt x="14077" y="1"/>
                      <a:pt x="13312" y="292"/>
                      <a:pt x="12728" y="876"/>
                    </a:cubicBezTo>
                    <a:lnTo>
                      <a:pt x="1167" y="12437"/>
                    </a:lnTo>
                    <a:cubicBezTo>
                      <a:pt x="1" y="13604"/>
                      <a:pt x="1" y="15497"/>
                      <a:pt x="1167" y="16664"/>
                    </a:cubicBezTo>
                    <a:lnTo>
                      <a:pt x="12728" y="28213"/>
                    </a:lnTo>
                    <a:cubicBezTo>
                      <a:pt x="13312" y="28796"/>
                      <a:pt x="14077" y="29088"/>
                      <a:pt x="14842" y="29088"/>
                    </a:cubicBezTo>
                    <a:cubicBezTo>
                      <a:pt x="15607" y="29088"/>
                      <a:pt x="16372" y="28796"/>
                      <a:pt x="16955" y="28213"/>
                    </a:cubicBezTo>
                    <a:lnTo>
                      <a:pt x="28504" y="16664"/>
                    </a:lnTo>
                    <a:cubicBezTo>
                      <a:pt x="29671" y="15497"/>
                      <a:pt x="29671" y="13604"/>
                      <a:pt x="28504" y="12437"/>
                    </a:cubicBezTo>
                    <a:lnTo>
                      <a:pt x="16955" y="876"/>
                    </a:lnTo>
                    <a:cubicBezTo>
                      <a:pt x="16372" y="292"/>
                      <a:pt x="15607" y="1"/>
                      <a:pt x="14842" y="1"/>
                    </a:cubicBezTo>
                    <a:close/>
                  </a:path>
                </a:pathLst>
              </a:custGeom>
              <a:solidFill>
                <a:srgbClr val="FFE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14" name="矩形 413"/>
              <p:cNvSpPr/>
              <p:nvPr/>
            </p:nvSpPr>
            <p:spPr>
              <a:xfrm>
                <a:off x="5265609" y="1283368"/>
                <a:ext cx="10823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重劃計畫書</a:t>
                </a:r>
                <a:endPara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公告發布</a:t>
                </a:r>
              </a:p>
            </p:txBody>
          </p:sp>
          <p:sp>
            <p:nvSpPr>
              <p:cNvPr id="415" name="Google Shape;1504;p32"/>
              <p:cNvSpPr/>
              <p:nvPr/>
            </p:nvSpPr>
            <p:spPr>
              <a:xfrm>
                <a:off x="5806784" y="425377"/>
                <a:ext cx="9250" cy="756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063" extrusionOk="0">
                    <a:moveTo>
                      <a:pt x="1" y="1"/>
                    </a:moveTo>
                    <a:lnTo>
                      <a:pt x="1" y="21063"/>
                    </a:lnTo>
                    <a:lnTo>
                      <a:pt x="370" y="21063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12" name="橢圓 411"/>
            <p:cNvSpPr/>
            <p:nvPr/>
          </p:nvSpPr>
          <p:spPr>
            <a:xfrm>
              <a:off x="4820910" y="11164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16" name="群組 415"/>
          <p:cNvGrpSpPr/>
          <p:nvPr/>
        </p:nvGrpSpPr>
        <p:grpSpPr>
          <a:xfrm>
            <a:off x="8053963" y="3939747"/>
            <a:ext cx="902811" cy="1510608"/>
            <a:chOff x="4382845" y="1116487"/>
            <a:chExt cx="902811" cy="1510608"/>
          </a:xfrm>
        </p:grpSpPr>
        <p:grpSp>
          <p:nvGrpSpPr>
            <p:cNvPr id="417" name="群組 416"/>
            <p:cNvGrpSpPr/>
            <p:nvPr/>
          </p:nvGrpSpPr>
          <p:grpSpPr>
            <a:xfrm>
              <a:off x="4382845" y="1143895"/>
              <a:ext cx="902811" cy="1483200"/>
              <a:chOff x="5346604" y="425377"/>
              <a:chExt cx="902811" cy="1483200"/>
            </a:xfrm>
          </p:grpSpPr>
          <p:sp>
            <p:nvSpPr>
              <p:cNvPr id="419" name="Google Shape;1513;p32"/>
              <p:cNvSpPr/>
              <p:nvPr/>
            </p:nvSpPr>
            <p:spPr>
              <a:xfrm>
                <a:off x="5445146" y="1181377"/>
                <a:ext cx="741775" cy="727200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29088" extrusionOk="0">
                    <a:moveTo>
                      <a:pt x="14842" y="1"/>
                    </a:moveTo>
                    <a:cubicBezTo>
                      <a:pt x="14077" y="1"/>
                      <a:pt x="13312" y="292"/>
                      <a:pt x="12728" y="876"/>
                    </a:cubicBezTo>
                    <a:lnTo>
                      <a:pt x="1167" y="12437"/>
                    </a:lnTo>
                    <a:cubicBezTo>
                      <a:pt x="1" y="13604"/>
                      <a:pt x="1" y="15497"/>
                      <a:pt x="1167" y="16664"/>
                    </a:cubicBezTo>
                    <a:lnTo>
                      <a:pt x="12728" y="28213"/>
                    </a:lnTo>
                    <a:cubicBezTo>
                      <a:pt x="13312" y="28796"/>
                      <a:pt x="14077" y="29088"/>
                      <a:pt x="14842" y="29088"/>
                    </a:cubicBezTo>
                    <a:cubicBezTo>
                      <a:pt x="15607" y="29088"/>
                      <a:pt x="16372" y="28796"/>
                      <a:pt x="16955" y="28213"/>
                    </a:cubicBezTo>
                    <a:lnTo>
                      <a:pt x="28504" y="16664"/>
                    </a:lnTo>
                    <a:cubicBezTo>
                      <a:pt x="29671" y="15497"/>
                      <a:pt x="29671" y="13604"/>
                      <a:pt x="28504" y="12437"/>
                    </a:cubicBezTo>
                    <a:lnTo>
                      <a:pt x="16955" y="876"/>
                    </a:lnTo>
                    <a:cubicBezTo>
                      <a:pt x="16372" y="292"/>
                      <a:pt x="15607" y="1"/>
                      <a:pt x="14842" y="1"/>
                    </a:cubicBezTo>
                    <a:close/>
                  </a:path>
                </a:pathLst>
              </a:custGeom>
              <a:solidFill>
                <a:srgbClr val="FFE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20" name="矩形 419"/>
              <p:cNvSpPr/>
              <p:nvPr/>
            </p:nvSpPr>
            <p:spPr>
              <a:xfrm>
                <a:off x="5346604" y="1391088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工程發包</a:t>
                </a:r>
              </a:p>
            </p:txBody>
          </p:sp>
          <p:sp>
            <p:nvSpPr>
              <p:cNvPr id="421" name="Google Shape;1504;p32"/>
              <p:cNvSpPr/>
              <p:nvPr/>
            </p:nvSpPr>
            <p:spPr>
              <a:xfrm>
                <a:off x="5806784" y="425377"/>
                <a:ext cx="9250" cy="756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063" extrusionOk="0">
                    <a:moveTo>
                      <a:pt x="1" y="1"/>
                    </a:moveTo>
                    <a:lnTo>
                      <a:pt x="1" y="21063"/>
                    </a:lnTo>
                    <a:lnTo>
                      <a:pt x="370" y="21063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18" name="橢圓 417"/>
            <p:cNvSpPr/>
            <p:nvPr/>
          </p:nvSpPr>
          <p:spPr>
            <a:xfrm>
              <a:off x="4820910" y="11164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22" name="群組 421"/>
          <p:cNvGrpSpPr/>
          <p:nvPr/>
        </p:nvGrpSpPr>
        <p:grpSpPr>
          <a:xfrm>
            <a:off x="9466679" y="3939747"/>
            <a:ext cx="902811" cy="1510608"/>
            <a:chOff x="4382846" y="1116487"/>
            <a:chExt cx="902811" cy="1510608"/>
          </a:xfrm>
        </p:grpSpPr>
        <p:grpSp>
          <p:nvGrpSpPr>
            <p:cNvPr id="423" name="群組 422"/>
            <p:cNvGrpSpPr/>
            <p:nvPr/>
          </p:nvGrpSpPr>
          <p:grpSpPr>
            <a:xfrm>
              <a:off x="4382846" y="1143895"/>
              <a:ext cx="902811" cy="1483200"/>
              <a:chOff x="5346605" y="425377"/>
              <a:chExt cx="902811" cy="1483200"/>
            </a:xfrm>
          </p:grpSpPr>
          <p:sp>
            <p:nvSpPr>
              <p:cNvPr id="425" name="Google Shape;1513;p32"/>
              <p:cNvSpPr/>
              <p:nvPr/>
            </p:nvSpPr>
            <p:spPr>
              <a:xfrm>
                <a:off x="5445146" y="1181377"/>
                <a:ext cx="741775" cy="727200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29088" extrusionOk="0">
                    <a:moveTo>
                      <a:pt x="14842" y="1"/>
                    </a:moveTo>
                    <a:cubicBezTo>
                      <a:pt x="14077" y="1"/>
                      <a:pt x="13312" y="292"/>
                      <a:pt x="12728" y="876"/>
                    </a:cubicBezTo>
                    <a:lnTo>
                      <a:pt x="1167" y="12437"/>
                    </a:lnTo>
                    <a:cubicBezTo>
                      <a:pt x="1" y="13604"/>
                      <a:pt x="1" y="15497"/>
                      <a:pt x="1167" y="16664"/>
                    </a:cubicBezTo>
                    <a:lnTo>
                      <a:pt x="12728" y="28213"/>
                    </a:lnTo>
                    <a:cubicBezTo>
                      <a:pt x="13312" y="28796"/>
                      <a:pt x="14077" y="29088"/>
                      <a:pt x="14842" y="29088"/>
                    </a:cubicBezTo>
                    <a:cubicBezTo>
                      <a:pt x="15607" y="29088"/>
                      <a:pt x="16372" y="28796"/>
                      <a:pt x="16955" y="28213"/>
                    </a:cubicBezTo>
                    <a:lnTo>
                      <a:pt x="28504" y="16664"/>
                    </a:lnTo>
                    <a:cubicBezTo>
                      <a:pt x="29671" y="15497"/>
                      <a:pt x="29671" y="13604"/>
                      <a:pt x="28504" y="12437"/>
                    </a:cubicBezTo>
                    <a:lnTo>
                      <a:pt x="16955" y="876"/>
                    </a:lnTo>
                    <a:cubicBezTo>
                      <a:pt x="16372" y="292"/>
                      <a:pt x="15607" y="1"/>
                      <a:pt x="14842" y="1"/>
                    </a:cubicBezTo>
                    <a:close/>
                  </a:path>
                </a:pathLst>
              </a:custGeom>
              <a:solidFill>
                <a:srgbClr val="FFE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26" name="矩形 425"/>
              <p:cNvSpPr/>
              <p:nvPr/>
            </p:nvSpPr>
            <p:spPr>
              <a:xfrm>
                <a:off x="5346605" y="1391088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土地分配</a:t>
                </a:r>
              </a:p>
            </p:txBody>
          </p:sp>
          <p:sp>
            <p:nvSpPr>
              <p:cNvPr id="427" name="Google Shape;1504;p32"/>
              <p:cNvSpPr/>
              <p:nvPr/>
            </p:nvSpPr>
            <p:spPr>
              <a:xfrm>
                <a:off x="5806784" y="425377"/>
                <a:ext cx="9250" cy="756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063" extrusionOk="0">
                    <a:moveTo>
                      <a:pt x="1" y="1"/>
                    </a:moveTo>
                    <a:lnTo>
                      <a:pt x="1" y="21063"/>
                    </a:lnTo>
                    <a:lnTo>
                      <a:pt x="370" y="21063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24" name="橢圓 423"/>
            <p:cNvSpPr/>
            <p:nvPr/>
          </p:nvSpPr>
          <p:spPr>
            <a:xfrm>
              <a:off x="4820910" y="11164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28" name="群組 427"/>
          <p:cNvGrpSpPr/>
          <p:nvPr/>
        </p:nvGrpSpPr>
        <p:grpSpPr>
          <a:xfrm>
            <a:off x="11023662" y="3968111"/>
            <a:ext cx="902811" cy="1510608"/>
            <a:chOff x="4382846" y="1116487"/>
            <a:chExt cx="902811" cy="1510608"/>
          </a:xfrm>
        </p:grpSpPr>
        <p:grpSp>
          <p:nvGrpSpPr>
            <p:cNvPr id="429" name="群組 428"/>
            <p:cNvGrpSpPr/>
            <p:nvPr/>
          </p:nvGrpSpPr>
          <p:grpSpPr>
            <a:xfrm>
              <a:off x="4382846" y="1143895"/>
              <a:ext cx="902811" cy="1483200"/>
              <a:chOff x="5346605" y="425377"/>
              <a:chExt cx="902811" cy="1483200"/>
            </a:xfrm>
          </p:grpSpPr>
          <p:sp>
            <p:nvSpPr>
              <p:cNvPr id="431" name="Google Shape;1513;p32"/>
              <p:cNvSpPr/>
              <p:nvPr/>
            </p:nvSpPr>
            <p:spPr>
              <a:xfrm>
                <a:off x="5445146" y="1181377"/>
                <a:ext cx="741775" cy="727200"/>
              </a:xfrm>
              <a:custGeom>
                <a:avLst/>
                <a:gdLst/>
                <a:ahLst/>
                <a:cxnLst/>
                <a:rect l="l" t="t" r="r" b="b"/>
                <a:pathLst>
                  <a:path w="29671" h="29088" extrusionOk="0">
                    <a:moveTo>
                      <a:pt x="14842" y="1"/>
                    </a:moveTo>
                    <a:cubicBezTo>
                      <a:pt x="14077" y="1"/>
                      <a:pt x="13312" y="292"/>
                      <a:pt x="12728" y="876"/>
                    </a:cubicBezTo>
                    <a:lnTo>
                      <a:pt x="1167" y="12437"/>
                    </a:lnTo>
                    <a:cubicBezTo>
                      <a:pt x="1" y="13604"/>
                      <a:pt x="1" y="15497"/>
                      <a:pt x="1167" y="16664"/>
                    </a:cubicBezTo>
                    <a:lnTo>
                      <a:pt x="12728" y="28213"/>
                    </a:lnTo>
                    <a:cubicBezTo>
                      <a:pt x="13312" y="28796"/>
                      <a:pt x="14077" y="29088"/>
                      <a:pt x="14842" y="29088"/>
                    </a:cubicBezTo>
                    <a:cubicBezTo>
                      <a:pt x="15607" y="29088"/>
                      <a:pt x="16372" y="28796"/>
                      <a:pt x="16955" y="28213"/>
                    </a:cubicBezTo>
                    <a:lnTo>
                      <a:pt x="28504" y="16664"/>
                    </a:lnTo>
                    <a:cubicBezTo>
                      <a:pt x="29671" y="15497"/>
                      <a:pt x="29671" y="13604"/>
                      <a:pt x="28504" y="12437"/>
                    </a:cubicBezTo>
                    <a:lnTo>
                      <a:pt x="16955" y="876"/>
                    </a:lnTo>
                    <a:cubicBezTo>
                      <a:pt x="16372" y="292"/>
                      <a:pt x="15607" y="1"/>
                      <a:pt x="14842" y="1"/>
                    </a:cubicBezTo>
                    <a:close/>
                  </a:path>
                </a:pathLst>
              </a:custGeom>
              <a:solidFill>
                <a:srgbClr val="FFE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32" name="矩形 431"/>
              <p:cNvSpPr/>
              <p:nvPr/>
            </p:nvSpPr>
            <p:spPr>
              <a:xfrm>
                <a:off x="5346605" y="1391088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Fira Sans Extra Condensed"/>
                    <a:sym typeface="Fira Sans Extra Condensed"/>
                  </a:rPr>
                  <a:t>土地點交</a:t>
                </a:r>
              </a:p>
            </p:txBody>
          </p:sp>
          <p:sp>
            <p:nvSpPr>
              <p:cNvPr id="433" name="Google Shape;1504;p32"/>
              <p:cNvSpPr/>
              <p:nvPr/>
            </p:nvSpPr>
            <p:spPr>
              <a:xfrm>
                <a:off x="5806784" y="425377"/>
                <a:ext cx="9250" cy="756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063" extrusionOk="0">
                    <a:moveTo>
                      <a:pt x="1" y="1"/>
                    </a:moveTo>
                    <a:lnTo>
                      <a:pt x="1" y="21063"/>
                    </a:lnTo>
                    <a:lnTo>
                      <a:pt x="370" y="21063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30" name="橢圓 429"/>
            <p:cNvSpPr/>
            <p:nvPr/>
          </p:nvSpPr>
          <p:spPr>
            <a:xfrm>
              <a:off x="4820910" y="11164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35" name="Google Shape;1439;p32"/>
          <p:cNvSpPr/>
          <p:nvPr/>
        </p:nvSpPr>
        <p:spPr>
          <a:xfrm>
            <a:off x="4489815" y="3746387"/>
            <a:ext cx="336403" cy="499379"/>
          </a:xfrm>
          <a:custGeom>
            <a:avLst/>
            <a:gdLst/>
            <a:ahLst/>
            <a:cxnLst/>
            <a:rect l="l" t="t" r="r" b="b"/>
            <a:pathLst>
              <a:path w="7180" h="10241" extrusionOk="0">
                <a:moveTo>
                  <a:pt x="5549" y="1"/>
                </a:moveTo>
                <a:lnTo>
                  <a:pt x="0" y="10240"/>
                </a:lnTo>
                <a:lnTo>
                  <a:pt x="1632" y="10240"/>
                </a:lnTo>
                <a:lnTo>
                  <a:pt x="7180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6" name="Google Shape;1439;p32"/>
          <p:cNvSpPr/>
          <p:nvPr/>
        </p:nvSpPr>
        <p:spPr>
          <a:xfrm>
            <a:off x="4351841" y="3738540"/>
            <a:ext cx="336403" cy="499379"/>
          </a:xfrm>
          <a:custGeom>
            <a:avLst/>
            <a:gdLst/>
            <a:ahLst/>
            <a:cxnLst/>
            <a:rect l="l" t="t" r="r" b="b"/>
            <a:pathLst>
              <a:path w="7180" h="10241" extrusionOk="0">
                <a:moveTo>
                  <a:pt x="5549" y="1"/>
                </a:moveTo>
                <a:lnTo>
                  <a:pt x="0" y="10240"/>
                </a:lnTo>
                <a:lnTo>
                  <a:pt x="1632" y="10240"/>
                </a:lnTo>
                <a:lnTo>
                  <a:pt x="7180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4" name="直線接點 313"/>
          <p:cNvCxnSpPr/>
          <p:nvPr/>
        </p:nvCxnSpPr>
        <p:spPr>
          <a:xfrm>
            <a:off x="4429767" y="3960695"/>
            <a:ext cx="7049308" cy="0"/>
          </a:xfrm>
          <a:prstGeom prst="line">
            <a:avLst/>
          </a:prstGeom>
          <a:ln w="190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77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839746" y="149406"/>
            <a:ext cx="3156468" cy="581724"/>
            <a:chOff x="553998" y="130174"/>
            <a:chExt cx="3721190" cy="685800"/>
          </a:xfrm>
        </p:grpSpPr>
        <p:sp>
          <p:nvSpPr>
            <p:cNvPr id="5" name="橢圓 4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5998B9"/>
            </a:solidFill>
            <a:ln>
              <a:solidFill>
                <a:srgbClr val="59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239798" y="180686"/>
              <a:ext cx="3035390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重劃地區及範圍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839746" y="907328"/>
            <a:ext cx="2132148" cy="581724"/>
            <a:chOff x="553998" y="130174"/>
            <a:chExt cx="2513610" cy="685800"/>
          </a:xfrm>
        </p:grpSpPr>
        <p:sp>
          <p:nvSpPr>
            <p:cNvPr id="8" name="橢圓 7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085780"/>
            </a:solidFill>
            <a:ln>
              <a:solidFill>
                <a:srgbClr val="0857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239798" y="180686"/>
              <a:ext cx="1827810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法律依據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839746" y="1665249"/>
            <a:ext cx="4180786" cy="581724"/>
            <a:chOff x="553998" y="130174"/>
            <a:chExt cx="4928770" cy="685800"/>
          </a:xfrm>
        </p:grpSpPr>
        <p:sp>
          <p:nvSpPr>
            <p:cNvPr id="11" name="橢圓 10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D99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239798" y="180686"/>
              <a:ext cx="4242970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辦理重劃原因及其效益</a:t>
              </a: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839746" y="2423170"/>
            <a:ext cx="4180786" cy="581724"/>
            <a:chOff x="553998" y="130174"/>
            <a:chExt cx="4928770" cy="685800"/>
          </a:xfrm>
        </p:grpSpPr>
        <p:sp>
          <p:nvSpPr>
            <p:cNvPr id="14" name="橢圓 13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926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239798" y="180686"/>
              <a:ext cx="4242970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重劃區內土地權屬情形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839746" y="3181092"/>
            <a:ext cx="2815028" cy="581724"/>
            <a:chOff x="553998" y="130174"/>
            <a:chExt cx="3318663" cy="685800"/>
          </a:xfrm>
        </p:grpSpPr>
        <p:sp>
          <p:nvSpPr>
            <p:cNvPr id="17" name="橢圓 16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E76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239798" y="180686"/>
              <a:ext cx="2632863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都市計畫配置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839746" y="3939013"/>
            <a:ext cx="2815028" cy="581724"/>
            <a:chOff x="553998" y="130174"/>
            <a:chExt cx="3318663" cy="685800"/>
          </a:xfrm>
        </p:grpSpPr>
        <p:sp>
          <p:nvSpPr>
            <p:cNvPr id="20" name="橢圓 19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239798" y="180686"/>
              <a:ext cx="2632863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預估重劃負擔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3839746" y="4696934"/>
            <a:ext cx="2132148" cy="581724"/>
            <a:chOff x="553998" y="130174"/>
            <a:chExt cx="2513609" cy="685800"/>
          </a:xfrm>
        </p:grpSpPr>
        <p:sp>
          <p:nvSpPr>
            <p:cNvPr id="23" name="橢圓 22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239798" y="180686"/>
              <a:ext cx="1827809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財務計畫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839745" y="5454856"/>
            <a:ext cx="3497907" cy="581724"/>
            <a:chOff x="553998" y="130174"/>
            <a:chExt cx="4123716" cy="685800"/>
          </a:xfrm>
        </p:grpSpPr>
        <p:sp>
          <p:nvSpPr>
            <p:cNvPr id="26" name="橢圓 25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239798" y="180686"/>
              <a:ext cx="3437916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預計重劃作業流程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3839746" y="6212777"/>
            <a:ext cx="4522226" cy="581724"/>
            <a:chOff x="553998" y="130174"/>
            <a:chExt cx="5331296" cy="685800"/>
          </a:xfrm>
        </p:grpSpPr>
        <p:sp>
          <p:nvSpPr>
            <p:cNvPr id="29" name="橢圓 28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925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九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239798" y="180686"/>
              <a:ext cx="4645496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土地所有權人賦稅之減免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394058" y="300300"/>
            <a:ext cx="2882543" cy="2288477"/>
            <a:chOff x="295543" y="225224"/>
            <a:chExt cx="2907674" cy="2308429"/>
          </a:xfrm>
        </p:grpSpPr>
        <p:grpSp>
          <p:nvGrpSpPr>
            <p:cNvPr id="34" name="Google Shape;160;p18"/>
            <p:cNvGrpSpPr/>
            <p:nvPr/>
          </p:nvGrpSpPr>
          <p:grpSpPr>
            <a:xfrm rot="5400000">
              <a:off x="595165" y="-74398"/>
              <a:ext cx="2308429" cy="2907674"/>
              <a:chOff x="2769847" y="2513711"/>
              <a:chExt cx="1757465" cy="2213685"/>
            </a:xfrm>
            <a:solidFill>
              <a:srgbClr val="BB90BD"/>
            </a:solidFill>
          </p:grpSpPr>
          <p:sp>
            <p:nvSpPr>
              <p:cNvPr id="35" name="Google Shape;161;p18"/>
              <p:cNvSpPr/>
              <p:nvPr/>
            </p:nvSpPr>
            <p:spPr>
              <a:xfrm>
                <a:off x="2769847" y="2525266"/>
                <a:ext cx="1757465" cy="2202129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766" extrusionOk="0">
                    <a:moveTo>
                      <a:pt x="3498" y="0"/>
                    </a:moveTo>
                    <a:cubicBezTo>
                      <a:pt x="3378" y="0"/>
                      <a:pt x="3258" y="46"/>
                      <a:pt x="3166" y="138"/>
                    </a:cubicBezTo>
                    <a:lnTo>
                      <a:pt x="1951" y="1352"/>
                    </a:lnTo>
                    <a:lnTo>
                      <a:pt x="1945" y="1358"/>
                    </a:lnTo>
                    <a:cubicBezTo>
                      <a:pt x="1682" y="1622"/>
                      <a:pt x="1324" y="1770"/>
                      <a:pt x="950" y="1770"/>
                    </a:cubicBezTo>
                    <a:cubicBezTo>
                      <a:pt x="687" y="1770"/>
                      <a:pt x="450" y="1876"/>
                      <a:pt x="278" y="2048"/>
                    </a:cubicBezTo>
                    <a:cubicBezTo>
                      <a:pt x="107" y="2218"/>
                      <a:pt x="1" y="2457"/>
                      <a:pt x="1" y="2719"/>
                    </a:cubicBezTo>
                    <a:lnTo>
                      <a:pt x="1" y="7817"/>
                    </a:lnTo>
                    <a:cubicBezTo>
                      <a:pt x="1" y="8341"/>
                      <a:pt x="425" y="8766"/>
                      <a:pt x="950" y="8766"/>
                    </a:cubicBezTo>
                    <a:lnTo>
                      <a:pt x="6047" y="8766"/>
                    </a:lnTo>
                    <a:cubicBezTo>
                      <a:pt x="6571" y="8766"/>
                      <a:pt x="6995" y="8341"/>
                      <a:pt x="6995" y="7817"/>
                    </a:cubicBezTo>
                    <a:lnTo>
                      <a:pt x="6995" y="2719"/>
                    </a:lnTo>
                    <a:cubicBezTo>
                      <a:pt x="6995" y="2195"/>
                      <a:pt x="6570" y="1770"/>
                      <a:pt x="6046" y="1770"/>
                    </a:cubicBezTo>
                    <a:cubicBezTo>
                      <a:pt x="5859" y="1770"/>
                      <a:pt x="5675" y="1732"/>
                      <a:pt x="5507" y="1663"/>
                    </a:cubicBezTo>
                    <a:cubicBezTo>
                      <a:pt x="5337" y="1593"/>
                      <a:pt x="5182" y="1490"/>
                      <a:pt x="5050" y="1358"/>
                    </a:cubicBezTo>
                    <a:lnTo>
                      <a:pt x="5044" y="1352"/>
                    </a:lnTo>
                    <a:lnTo>
                      <a:pt x="3831" y="138"/>
                    </a:lnTo>
                    <a:cubicBezTo>
                      <a:pt x="3739" y="46"/>
                      <a:pt x="3618" y="0"/>
                      <a:pt x="34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Google Shape;162;p18"/>
              <p:cNvSpPr/>
              <p:nvPr/>
            </p:nvSpPr>
            <p:spPr>
              <a:xfrm>
                <a:off x="3259708" y="2513711"/>
                <a:ext cx="777495" cy="350944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1397" extrusionOk="0">
                    <a:moveTo>
                      <a:pt x="3094" y="1397"/>
                    </a:moveTo>
                    <a:lnTo>
                      <a:pt x="0" y="1397"/>
                    </a:lnTo>
                    <a:lnTo>
                      <a:pt x="1214" y="182"/>
                    </a:lnTo>
                    <a:cubicBezTo>
                      <a:pt x="1397" y="0"/>
                      <a:pt x="1694" y="0"/>
                      <a:pt x="1879" y="1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7" name="Google Shape;163;p18"/>
            <p:cNvSpPr/>
            <p:nvPr/>
          </p:nvSpPr>
          <p:spPr>
            <a:xfrm rot="5400000">
              <a:off x="501797" y="476633"/>
              <a:ext cx="1797655" cy="1797655"/>
            </a:xfrm>
            <a:prstGeom prst="roundRect">
              <a:avLst>
                <a:gd name="adj" fmla="val 736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808079" y="855185"/>
            <a:ext cx="1415772" cy="46058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</a:p>
        </p:txBody>
      </p:sp>
      <p:grpSp>
        <p:nvGrpSpPr>
          <p:cNvPr id="59" name="群組 58"/>
          <p:cNvGrpSpPr/>
          <p:nvPr/>
        </p:nvGrpSpPr>
        <p:grpSpPr>
          <a:xfrm>
            <a:off x="10515306" y="4678089"/>
            <a:ext cx="2343287" cy="2951580"/>
            <a:chOff x="7210204" y="2732574"/>
            <a:chExt cx="1757465" cy="2213685"/>
          </a:xfrm>
        </p:grpSpPr>
        <p:grpSp>
          <p:nvGrpSpPr>
            <p:cNvPr id="55" name="Google Shape;160;p18"/>
            <p:cNvGrpSpPr/>
            <p:nvPr/>
          </p:nvGrpSpPr>
          <p:grpSpPr>
            <a:xfrm>
              <a:off x="7210204" y="2732574"/>
              <a:ext cx="1757465" cy="2213685"/>
              <a:chOff x="2769847" y="2513711"/>
              <a:chExt cx="1757465" cy="2213685"/>
            </a:xfrm>
          </p:grpSpPr>
          <p:sp>
            <p:nvSpPr>
              <p:cNvPr id="56" name="Google Shape;161;p18"/>
              <p:cNvSpPr/>
              <p:nvPr/>
            </p:nvSpPr>
            <p:spPr>
              <a:xfrm>
                <a:off x="2769847" y="2525266"/>
                <a:ext cx="1757465" cy="2202129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766" extrusionOk="0">
                    <a:moveTo>
                      <a:pt x="3498" y="0"/>
                    </a:moveTo>
                    <a:cubicBezTo>
                      <a:pt x="3378" y="0"/>
                      <a:pt x="3258" y="46"/>
                      <a:pt x="3166" y="138"/>
                    </a:cubicBezTo>
                    <a:lnTo>
                      <a:pt x="1951" y="1352"/>
                    </a:lnTo>
                    <a:lnTo>
                      <a:pt x="1945" y="1358"/>
                    </a:lnTo>
                    <a:cubicBezTo>
                      <a:pt x="1682" y="1622"/>
                      <a:pt x="1324" y="1770"/>
                      <a:pt x="950" y="1770"/>
                    </a:cubicBezTo>
                    <a:cubicBezTo>
                      <a:pt x="687" y="1770"/>
                      <a:pt x="450" y="1876"/>
                      <a:pt x="278" y="2048"/>
                    </a:cubicBezTo>
                    <a:cubicBezTo>
                      <a:pt x="107" y="2218"/>
                      <a:pt x="1" y="2457"/>
                      <a:pt x="1" y="2719"/>
                    </a:cubicBezTo>
                    <a:lnTo>
                      <a:pt x="1" y="7817"/>
                    </a:lnTo>
                    <a:cubicBezTo>
                      <a:pt x="1" y="8341"/>
                      <a:pt x="425" y="8766"/>
                      <a:pt x="950" y="8766"/>
                    </a:cubicBezTo>
                    <a:lnTo>
                      <a:pt x="6047" y="8766"/>
                    </a:lnTo>
                    <a:cubicBezTo>
                      <a:pt x="6571" y="8766"/>
                      <a:pt x="6995" y="8341"/>
                      <a:pt x="6995" y="7817"/>
                    </a:cubicBezTo>
                    <a:lnTo>
                      <a:pt x="6995" y="2719"/>
                    </a:lnTo>
                    <a:cubicBezTo>
                      <a:pt x="6995" y="2195"/>
                      <a:pt x="6570" y="1770"/>
                      <a:pt x="6046" y="1770"/>
                    </a:cubicBezTo>
                    <a:cubicBezTo>
                      <a:pt x="5859" y="1770"/>
                      <a:pt x="5675" y="1732"/>
                      <a:pt x="5507" y="1663"/>
                    </a:cubicBezTo>
                    <a:cubicBezTo>
                      <a:pt x="5337" y="1593"/>
                      <a:pt x="5182" y="1490"/>
                      <a:pt x="5050" y="1358"/>
                    </a:cubicBezTo>
                    <a:lnTo>
                      <a:pt x="5044" y="1352"/>
                    </a:lnTo>
                    <a:lnTo>
                      <a:pt x="3831" y="138"/>
                    </a:lnTo>
                    <a:cubicBezTo>
                      <a:pt x="3739" y="46"/>
                      <a:pt x="3618" y="0"/>
                      <a:pt x="34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7" name="Google Shape;162;p18"/>
              <p:cNvSpPr/>
              <p:nvPr/>
            </p:nvSpPr>
            <p:spPr>
              <a:xfrm>
                <a:off x="3259708" y="2513711"/>
                <a:ext cx="777495" cy="350944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1397" extrusionOk="0">
                    <a:moveTo>
                      <a:pt x="3094" y="1397"/>
                    </a:moveTo>
                    <a:lnTo>
                      <a:pt x="0" y="1397"/>
                    </a:lnTo>
                    <a:lnTo>
                      <a:pt x="1214" y="182"/>
                    </a:lnTo>
                    <a:cubicBezTo>
                      <a:pt x="1397" y="0"/>
                      <a:pt x="1694" y="0"/>
                      <a:pt x="1879" y="1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8" name="Google Shape;163;p18"/>
            <p:cNvSpPr/>
            <p:nvPr/>
          </p:nvSpPr>
          <p:spPr>
            <a:xfrm>
              <a:off x="7401608" y="3420632"/>
              <a:ext cx="1368600" cy="1368600"/>
            </a:xfrm>
            <a:prstGeom prst="roundRect">
              <a:avLst>
                <a:gd name="adj" fmla="val 736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0" name="Google Shape;163;p18"/>
          <p:cNvSpPr/>
          <p:nvPr/>
        </p:nvSpPr>
        <p:spPr>
          <a:xfrm rot="2672689">
            <a:off x="10930338" y="733634"/>
            <a:ext cx="771789" cy="771789"/>
          </a:xfrm>
          <a:prstGeom prst="roundRect">
            <a:avLst>
              <a:gd name="adj" fmla="val 7368"/>
            </a:avLst>
          </a:prstGeom>
          <a:solidFill>
            <a:srgbClr val="E1B3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Google Shape;163;p18"/>
          <p:cNvSpPr/>
          <p:nvPr/>
        </p:nvSpPr>
        <p:spPr>
          <a:xfrm rot="2672689">
            <a:off x="9210974" y="3720238"/>
            <a:ext cx="552455" cy="552455"/>
          </a:xfrm>
          <a:prstGeom prst="roundRect">
            <a:avLst>
              <a:gd name="adj" fmla="val 7368"/>
            </a:avLst>
          </a:prstGeom>
          <a:solidFill>
            <a:srgbClr val="9264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Google Shape;163;p18"/>
          <p:cNvSpPr/>
          <p:nvPr/>
        </p:nvSpPr>
        <p:spPr>
          <a:xfrm rot="2672689">
            <a:off x="11797315" y="3884873"/>
            <a:ext cx="552455" cy="552455"/>
          </a:xfrm>
          <a:prstGeom prst="roundRect">
            <a:avLst>
              <a:gd name="adj" fmla="val 7368"/>
            </a:avLst>
          </a:prstGeom>
          <a:solidFill>
            <a:srgbClr val="0857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11707741" y="6332612"/>
            <a:ext cx="731600" cy="524800"/>
          </a:xfrm>
        </p:spPr>
        <p:txBody>
          <a:bodyPr/>
          <a:lstStyle/>
          <a:p>
            <a:pPr algn="l"/>
            <a:fld id="{00000000-1234-1234-1234-123412341234}" type="slidenum">
              <a:rPr lang="e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3</a:t>
            </a:fld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825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58346" y="212906"/>
            <a:ext cx="3156468" cy="581724"/>
            <a:chOff x="553998" y="130174"/>
            <a:chExt cx="3721190" cy="685800"/>
          </a:xfrm>
        </p:grpSpPr>
        <p:sp>
          <p:nvSpPr>
            <p:cNvPr id="5" name="橢圓 4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5998B9"/>
            </a:solidFill>
            <a:ln>
              <a:solidFill>
                <a:srgbClr val="599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239798" y="180686"/>
              <a:ext cx="3035390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重劃地區及範圍</a:t>
              </a:r>
            </a:p>
          </p:txBody>
        </p:sp>
      </p:grpSp>
      <p:sp>
        <p:nvSpPr>
          <p:cNvPr id="44" name="投影片編號版面配置區 7"/>
          <p:cNvSpPr>
            <a:spLocks noGrp="1"/>
          </p:cNvSpPr>
          <p:nvPr>
            <p:ph type="sldNum" idx="12"/>
          </p:nvPr>
        </p:nvSpPr>
        <p:spPr>
          <a:xfrm>
            <a:off x="11826200" y="6410663"/>
            <a:ext cx="731600" cy="524800"/>
          </a:xfrm>
        </p:spPr>
        <p:txBody>
          <a:bodyPr/>
          <a:lstStyle/>
          <a:p>
            <a:pPr algn="l"/>
            <a:fld id="{00000000-1234-1234-1234-123412341234}" type="slidenum">
              <a:rPr lang="e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4</a:t>
            </a:fld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F5B047F8-1BAE-2A49-8A67-D8A09C291BB9}"/>
              </a:ext>
            </a:extLst>
          </p:cNvPr>
          <p:cNvSpPr/>
          <p:nvPr/>
        </p:nvSpPr>
        <p:spPr>
          <a:xfrm>
            <a:off x="2786685" y="2561585"/>
            <a:ext cx="6380480" cy="4665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kern="1200" dirty="0"/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9E46D19E-94F2-984B-715D-14609D22B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401" y="316274"/>
            <a:ext cx="5994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楠梓區楠都段二小段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4BC1AD8-76AD-86B9-2B24-EFC00457B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7"/>
          <a:stretch>
            <a:fillRect/>
          </a:stretch>
        </p:blipFill>
        <p:spPr bwMode="auto">
          <a:xfrm>
            <a:off x="258346" y="992525"/>
            <a:ext cx="11126787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28">
            <a:extLst>
              <a:ext uri="{FF2B5EF4-FFF2-40B4-BE49-F238E27FC236}">
                <a16:creationId xmlns:a16="http://schemas.microsoft.com/office/drawing/2014/main" id="{B2DCBE40-FB78-77E3-3327-61A47AF44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121" y="5002550"/>
            <a:ext cx="1222375" cy="368300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1800" dirty="0">
                <a:solidFill>
                  <a:srgbClr val="FF3300"/>
                </a:solidFill>
                <a:latin typeface="微軟正黑體" panose="020B0604030504040204" pitchFamily="34" charset="-120"/>
              </a:rPr>
              <a:t>楠陽國小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9395505-01D9-E3C2-3632-DCE97240A592}"/>
              </a:ext>
            </a:extLst>
          </p:cNvPr>
          <p:cNvSpPr/>
          <p:nvPr/>
        </p:nvSpPr>
        <p:spPr>
          <a:xfrm>
            <a:off x="258346" y="5280363"/>
            <a:ext cx="2120900" cy="1200150"/>
          </a:xfrm>
          <a:prstGeom prst="rect">
            <a:avLst/>
          </a:prstGeom>
          <a:solidFill>
            <a:srgbClr val="F8F8F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東臨興西路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西臨興楠橫巷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南臨楠陽國小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北臨興楠路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</a:p>
        </p:txBody>
      </p:sp>
      <p:sp>
        <p:nvSpPr>
          <p:cNvPr id="9" name="文字方塊 28">
            <a:extLst>
              <a:ext uri="{FF2B5EF4-FFF2-40B4-BE49-F238E27FC236}">
                <a16:creationId xmlns:a16="http://schemas.microsoft.com/office/drawing/2014/main" id="{27BA45DB-ADED-3280-C3D3-ED60997B4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271" y="2186325"/>
            <a:ext cx="644525" cy="369888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1800" dirty="0">
                <a:solidFill>
                  <a:srgbClr val="FF3300"/>
                </a:solidFill>
                <a:latin typeface="微軟正黑體" panose="020B0604030504040204" pitchFamily="34" charset="-120"/>
              </a:rPr>
              <a:t>郵局</a:t>
            </a:r>
          </a:p>
        </p:txBody>
      </p:sp>
      <p:sp>
        <p:nvSpPr>
          <p:cNvPr id="10" name="文字方塊 28">
            <a:extLst>
              <a:ext uri="{FF2B5EF4-FFF2-40B4-BE49-F238E27FC236}">
                <a16:creationId xmlns:a16="http://schemas.microsoft.com/office/drawing/2014/main" id="{FC418899-6365-F382-04C1-4F343BBA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058" y="3183275"/>
            <a:ext cx="646113" cy="369888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1800" dirty="0">
                <a:solidFill>
                  <a:srgbClr val="FF3300"/>
                </a:solidFill>
                <a:latin typeface="微軟正黑體" panose="020B0604030504040204" pitchFamily="34" charset="-120"/>
              </a:rPr>
              <a:t>郵局</a:t>
            </a:r>
          </a:p>
        </p:txBody>
      </p:sp>
      <p:sp>
        <p:nvSpPr>
          <p:cNvPr id="11" name="文字方塊 28">
            <a:extLst>
              <a:ext uri="{FF2B5EF4-FFF2-40B4-BE49-F238E27FC236}">
                <a16:creationId xmlns:a16="http://schemas.microsoft.com/office/drawing/2014/main" id="{9B94A0A1-E59C-9197-6CC7-38BDC9769FD4}"/>
              </a:ext>
            </a:extLst>
          </p:cNvPr>
          <p:cNvSpPr txBox="1">
            <a:spLocks noChangeArrowheads="1"/>
          </p:cNvSpPr>
          <p:nvPr/>
        </p:nvSpPr>
        <p:spPr bwMode="auto">
          <a:xfrm rot="852494">
            <a:off x="4098508" y="2948325"/>
            <a:ext cx="909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</a:rPr>
              <a:t>楠梓溪</a:t>
            </a:r>
          </a:p>
        </p:txBody>
      </p:sp>
      <p:sp>
        <p:nvSpPr>
          <p:cNvPr id="12" name="文字方塊 28">
            <a:extLst>
              <a:ext uri="{FF2B5EF4-FFF2-40B4-BE49-F238E27FC236}">
                <a16:creationId xmlns:a16="http://schemas.microsoft.com/office/drawing/2014/main" id="{FA9E37B9-DA36-9E72-0E87-0DB5699C9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08" y="3484900"/>
            <a:ext cx="1357313" cy="368300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1800" dirty="0">
                <a:solidFill>
                  <a:srgbClr val="FF3300"/>
                </a:solidFill>
                <a:latin typeface="微軟正黑體" panose="020B0604030504040204" pitchFamily="34" charset="-120"/>
              </a:rPr>
              <a:t>台鐵楠梓站</a:t>
            </a:r>
          </a:p>
        </p:txBody>
      </p:sp>
      <p:sp>
        <p:nvSpPr>
          <p:cNvPr id="13" name="文字方塊 28">
            <a:extLst>
              <a:ext uri="{FF2B5EF4-FFF2-40B4-BE49-F238E27FC236}">
                <a16:creationId xmlns:a16="http://schemas.microsoft.com/office/drawing/2014/main" id="{B8291F25-9B54-EC36-62E0-EF95B186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183" y="2087900"/>
            <a:ext cx="1333500" cy="369888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1800" dirty="0">
                <a:solidFill>
                  <a:srgbClr val="FF3300"/>
                </a:solidFill>
                <a:latin typeface="微軟正黑體" panose="020B0604030504040204" pitchFamily="34" charset="-120"/>
              </a:rPr>
              <a:t>楠梓區公所</a:t>
            </a:r>
          </a:p>
        </p:txBody>
      </p:sp>
      <p:sp>
        <p:nvSpPr>
          <p:cNvPr id="14" name="文字方塊 28">
            <a:extLst>
              <a:ext uri="{FF2B5EF4-FFF2-40B4-BE49-F238E27FC236}">
                <a16:creationId xmlns:a16="http://schemas.microsoft.com/office/drawing/2014/main" id="{F184BBF2-982F-ACD1-7F78-6F5A95D36C6E}"/>
              </a:ext>
            </a:extLst>
          </p:cNvPr>
          <p:cNvSpPr txBox="1">
            <a:spLocks noChangeArrowheads="1"/>
          </p:cNvSpPr>
          <p:nvPr/>
        </p:nvSpPr>
        <p:spPr bwMode="auto">
          <a:xfrm rot="558727">
            <a:off x="8919746" y="2484775"/>
            <a:ext cx="4159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</a:rPr>
              <a:t>中山高速公路</a:t>
            </a:r>
          </a:p>
        </p:txBody>
      </p:sp>
      <p:pic>
        <p:nvPicPr>
          <p:cNvPr id="15" name="圖片 1">
            <a:extLst>
              <a:ext uri="{FF2B5EF4-FFF2-40B4-BE49-F238E27FC236}">
                <a16:creationId xmlns:a16="http://schemas.microsoft.com/office/drawing/2014/main" id="{FCB101EA-842E-BFF8-FD50-C55D62C6A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08" y="2953088"/>
            <a:ext cx="24606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21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58346" y="212906"/>
            <a:ext cx="2132148" cy="581724"/>
            <a:chOff x="553998" y="130174"/>
            <a:chExt cx="2513610" cy="685800"/>
          </a:xfrm>
        </p:grpSpPr>
        <p:sp>
          <p:nvSpPr>
            <p:cNvPr id="4" name="橢圓 3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085780"/>
            </a:solidFill>
            <a:ln>
              <a:solidFill>
                <a:srgbClr val="0857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239798" y="180686"/>
              <a:ext cx="1827810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法律依據</a:t>
              </a:r>
            </a:p>
          </p:txBody>
        </p:sp>
      </p:grp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480801" y="8475133"/>
            <a:ext cx="2822604" cy="336084"/>
          </a:xfrm>
        </p:spPr>
        <p:txBody>
          <a:bodyPr/>
          <a:lstStyle/>
          <a:p>
            <a:fld id="{D57F1E4F-1CFF-5643-939E-217C01CDF565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Google Shape;517;p27"/>
          <p:cNvSpPr/>
          <p:nvPr/>
        </p:nvSpPr>
        <p:spPr>
          <a:xfrm>
            <a:off x="1645582" y="1280200"/>
            <a:ext cx="9970685" cy="888400"/>
          </a:xfrm>
          <a:prstGeom prst="roundRect">
            <a:avLst>
              <a:gd name="adj" fmla="val 50000"/>
            </a:avLst>
          </a:prstGeom>
          <a:solidFill>
            <a:srgbClr val="FE740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Google Shape;518;p27"/>
          <p:cNvSpPr/>
          <p:nvPr/>
        </p:nvSpPr>
        <p:spPr>
          <a:xfrm>
            <a:off x="1645582" y="2455270"/>
            <a:ext cx="9970685" cy="108899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Google Shape;521;p27"/>
          <p:cNvSpPr/>
          <p:nvPr/>
        </p:nvSpPr>
        <p:spPr>
          <a:xfrm>
            <a:off x="545203" y="1283279"/>
            <a:ext cx="900800" cy="888400"/>
          </a:xfrm>
          <a:prstGeom prst="roundRect">
            <a:avLst>
              <a:gd name="adj" fmla="val 3392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533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Google Shape;522;p27"/>
          <p:cNvSpPr/>
          <p:nvPr/>
        </p:nvSpPr>
        <p:spPr>
          <a:xfrm>
            <a:off x="545203" y="2602401"/>
            <a:ext cx="900800" cy="888400"/>
          </a:xfrm>
          <a:prstGeom prst="roundRect">
            <a:avLst>
              <a:gd name="adj" fmla="val 3392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533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Google Shape;532;p27"/>
          <p:cNvSpPr txBox="1"/>
          <p:nvPr/>
        </p:nvSpPr>
        <p:spPr>
          <a:xfrm>
            <a:off x="1804716" y="2602402"/>
            <a:ext cx="9997520" cy="77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zh-TW"/>
            </a:defPPr>
            <a:lvl1pPr lvl="0">
              <a:defRPr sz="2267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</a:defRPr>
            </a:lvl1pPr>
          </a:lstStyle>
          <a:p>
            <a:pPr algn="ctr"/>
            <a:r>
              <a:rPr lang="zh-TW" altLang="zh-TW" sz="2000" dirty="0"/>
              <a:t>「變更原高雄市主要計畫（公共設施用地專案通盤檢討案」</a:t>
            </a:r>
            <a:endParaRPr lang="en-US" altLang="zh-TW" sz="2000" dirty="0"/>
          </a:p>
          <a:p>
            <a:pPr algn="ctr"/>
            <a:r>
              <a:rPr lang="zh-TW" altLang="zh-TW" sz="2000" dirty="0"/>
              <a:t>「變更高雄市都市計畫（原高雄市地區）細部計畫（公共設施用地專案通盤 檢討）案」</a:t>
            </a:r>
            <a:endParaRPr lang="zh-TW" altLang="en-US" sz="2000" dirty="0">
              <a:sym typeface="Fira Sans Extra Condensed SemiBold"/>
            </a:endParaRPr>
          </a:p>
        </p:txBody>
      </p:sp>
      <p:sp>
        <p:nvSpPr>
          <p:cNvPr id="18" name="Google Shape;536;p27"/>
          <p:cNvSpPr txBox="1"/>
          <p:nvPr/>
        </p:nvSpPr>
        <p:spPr>
          <a:xfrm>
            <a:off x="2236501" y="1413333"/>
            <a:ext cx="9379767" cy="58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zh-TW" altLang="en-US" sz="2267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  <a:sym typeface="Fira Sans Extra Condensed SemiBold"/>
              </a:rPr>
              <a:t>依據平均地權條例第</a:t>
            </a:r>
            <a:r>
              <a:rPr lang="en-US" altLang="zh-TW" sz="2267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  <a:sym typeface="Fira Sans Extra Condensed SemiBold"/>
              </a:rPr>
              <a:t>56</a:t>
            </a:r>
            <a:r>
              <a:rPr lang="zh-TW" altLang="en-US" sz="2267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  <a:sym typeface="Fira Sans Extra Condensed SemiBold"/>
              </a:rPr>
              <a:t>條第</a:t>
            </a:r>
            <a:r>
              <a:rPr lang="en-US" altLang="zh-TW" sz="2267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  <a:sym typeface="Fira Sans Extra Condensed SemiBold"/>
              </a:rPr>
              <a:t>1</a:t>
            </a:r>
            <a:r>
              <a:rPr lang="zh-TW" altLang="en-US" sz="2267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  <a:sym typeface="Fira Sans Extra Condensed SemiBold"/>
              </a:rPr>
              <a:t>項第</a:t>
            </a:r>
            <a:r>
              <a:rPr lang="en-US" altLang="zh-TW" sz="2267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  <a:sym typeface="Fira Sans Extra Condensed SemiBold"/>
              </a:rPr>
              <a:t>2</a:t>
            </a:r>
            <a:r>
              <a:rPr lang="zh-TW" altLang="en-US" sz="2267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  <a:sym typeface="Fira Sans Extra Condensed SemiBold"/>
              </a:rPr>
              <a:t>款及市地重劃實施辦法第</a:t>
            </a:r>
            <a:r>
              <a:rPr lang="en-US" altLang="zh-TW" sz="2267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  <a:sym typeface="Fira Sans Extra Condensed SemiBold"/>
              </a:rPr>
              <a:t>14</a:t>
            </a:r>
            <a:r>
              <a:rPr lang="zh-TW" altLang="en-US" sz="2267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  <a:sym typeface="Fira Sans Extra Condensed SemiBold"/>
              </a:rPr>
              <a:t>條。</a:t>
            </a:r>
          </a:p>
        </p:txBody>
      </p:sp>
      <p:sp>
        <p:nvSpPr>
          <p:cNvPr id="19" name="Google Shape;539;p27"/>
          <p:cNvSpPr txBox="1"/>
          <p:nvPr/>
        </p:nvSpPr>
        <p:spPr>
          <a:xfrm>
            <a:off x="567203" y="1531333"/>
            <a:ext cx="856800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zh-TW" altLang="en-US" sz="24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  <a:sym typeface="Fira Sans Extra Condensed SemiBold"/>
              </a:rPr>
              <a:t>法令</a:t>
            </a:r>
            <a:endParaRPr sz="2400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SemiBold"/>
              <a:sym typeface="Fira Sans Extra Condensed SemiBold"/>
            </a:endParaRPr>
          </a:p>
        </p:txBody>
      </p:sp>
      <p:sp>
        <p:nvSpPr>
          <p:cNvPr id="20" name="Google Shape;540;p27"/>
          <p:cNvSpPr txBox="1"/>
          <p:nvPr/>
        </p:nvSpPr>
        <p:spPr>
          <a:xfrm>
            <a:off x="567203" y="2868685"/>
            <a:ext cx="856800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zh-TW" altLang="en-US" sz="24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SemiBold"/>
                <a:sym typeface="Fira Sans Extra Condensed SemiBold"/>
              </a:rPr>
              <a:t>都市計畫</a:t>
            </a:r>
            <a:endParaRPr sz="2400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21" name="Google Shape;545;p27"/>
          <p:cNvCxnSpPr/>
          <p:nvPr/>
        </p:nvCxnSpPr>
        <p:spPr>
          <a:xfrm>
            <a:off x="1446015" y="1724320"/>
            <a:ext cx="20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546;p27"/>
          <p:cNvCxnSpPr/>
          <p:nvPr/>
        </p:nvCxnSpPr>
        <p:spPr>
          <a:xfrm>
            <a:off x="1459612" y="2961057"/>
            <a:ext cx="20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317;p21"/>
          <p:cNvCxnSpPr>
            <a:cxnSpLocks/>
          </p:cNvCxnSpPr>
          <p:nvPr/>
        </p:nvCxnSpPr>
        <p:spPr>
          <a:xfrm>
            <a:off x="6589204" y="3708401"/>
            <a:ext cx="0" cy="35250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Google Shape;318;p21"/>
          <p:cNvSpPr/>
          <p:nvPr/>
        </p:nvSpPr>
        <p:spPr>
          <a:xfrm>
            <a:off x="3387675" y="4060909"/>
            <a:ext cx="5888455" cy="753743"/>
          </a:xfrm>
          <a:custGeom>
            <a:avLst/>
            <a:gdLst/>
            <a:ahLst/>
            <a:cxnLst/>
            <a:rect l="l" t="t" r="r" b="b"/>
            <a:pathLst>
              <a:path w="69171" h="14632" extrusionOk="0">
                <a:moveTo>
                  <a:pt x="0" y="14632"/>
                </a:moveTo>
                <a:lnTo>
                  <a:pt x="0" y="0"/>
                </a:lnTo>
                <a:lnTo>
                  <a:pt x="69171" y="0"/>
                </a:lnTo>
                <a:lnTo>
                  <a:pt x="69171" y="13746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27" name="矩形 26"/>
          <p:cNvSpPr/>
          <p:nvPr/>
        </p:nvSpPr>
        <p:spPr>
          <a:xfrm>
            <a:off x="339676" y="488635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高雄市都市計畫委員會第</a:t>
            </a:r>
            <a:r>
              <a:rPr lang="en-US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次會議決議通過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84876" y="4865498"/>
            <a:ext cx="5949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內政部都市計畫委員會第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次會議審議通過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513695" y="5901479"/>
            <a:ext cx="11636412" cy="709155"/>
            <a:chOff x="608990" y="4491565"/>
            <a:chExt cx="8471769" cy="531866"/>
          </a:xfrm>
        </p:grpSpPr>
        <p:sp>
          <p:nvSpPr>
            <p:cNvPr id="30" name="Google Shape;230;p19"/>
            <p:cNvSpPr txBox="1"/>
            <p:nvPr/>
          </p:nvSpPr>
          <p:spPr>
            <a:xfrm>
              <a:off x="608990" y="4491565"/>
              <a:ext cx="8404210" cy="51247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59E0FA"/>
                </a:buClr>
                <a:buSzPts val="1000"/>
              </a:pPr>
              <a:endParaRPr sz="16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30052" y="4492517"/>
              <a:ext cx="8450707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後續應依平均地權條例相關規定，先行擬具市地重劃計畫書，送經市地重劃主管機關審核通過後，再檢具變更主要計畫書、圖報由內政部逕予核定後實施。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投影片編號版面配置區 1"/>
          <p:cNvSpPr txBox="1">
            <a:spLocks/>
          </p:cNvSpPr>
          <p:nvPr/>
        </p:nvSpPr>
        <p:spPr>
          <a:xfrm>
            <a:off x="11846520" y="645099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867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5</a:t>
            </a:fld>
            <a:endParaRPr lang="en" sz="1867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2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615FA10-5750-B518-10B5-B66AD7E23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87" y="1099733"/>
            <a:ext cx="3869068" cy="50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258346" y="230353"/>
            <a:ext cx="4180786" cy="581724"/>
            <a:chOff x="553998" y="130174"/>
            <a:chExt cx="4928770" cy="685800"/>
          </a:xfrm>
        </p:grpSpPr>
        <p:sp>
          <p:nvSpPr>
            <p:cNvPr id="7" name="橢圓 6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D99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239798" y="180686"/>
              <a:ext cx="4242970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辦理重劃原因及其效益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02363" y="1907694"/>
            <a:ext cx="4882427" cy="2193094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05822" y="1447929"/>
            <a:ext cx="1655121" cy="762000"/>
          </a:xfrm>
          <a:prstGeom prst="roundRect">
            <a:avLst/>
          </a:prstGeom>
          <a:solidFill>
            <a:srgbClr val="8D51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重劃原因</a:t>
            </a:r>
          </a:p>
        </p:txBody>
      </p:sp>
      <p:sp>
        <p:nvSpPr>
          <p:cNvPr id="11" name="矩形 10"/>
          <p:cNvSpPr/>
          <p:nvPr/>
        </p:nvSpPr>
        <p:spPr>
          <a:xfrm>
            <a:off x="182083" y="2362107"/>
            <a:ext cx="4783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重劃區原屬公共設施保留地，為解決公共設施用地長期未取問題，爰依規定辦理都市計畫公共設施用地專案通盤檢討作業，將本區之公共設施用地透過市地重劃變更為住宅區、公園、廣場及道路等用地。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215168" y="4304351"/>
            <a:ext cx="4863304" cy="2175744"/>
          </a:xfrm>
          <a:prstGeom prst="rect">
            <a:avLst/>
          </a:prstGeom>
          <a:noFill/>
          <a:ln w="28575">
            <a:solidFill>
              <a:srgbClr val="F66D6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09869" y="4174201"/>
            <a:ext cx="1662092" cy="762000"/>
          </a:xfrm>
          <a:prstGeom prst="roundRect">
            <a:avLst/>
          </a:prstGeom>
          <a:solidFill>
            <a:srgbClr val="E7646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重劃效益</a:t>
            </a:r>
          </a:p>
        </p:txBody>
      </p:sp>
      <p:sp>
        <p:nvSpPr>
          <p:cNvPr id="1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11910992" y="6480095"/>
            <a:ext cx="731600" cy="524800"/>
          </a:xfrm>
        </p:spPr>
        <p:txBody>
          <a:bodyPr/>
          <a:lstStyle/>
          <a:p>
            <a:pPr algn="l"/>
            <a:fld id="{00000000-1234-1234-1234-123412341234}" type="slidenum">
              <a:rPr lang="e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6</a:t>
            </a:fld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76A2CB2-1A90-9451-4D01-0545353987BE}"/>
              </a:ext>
            </a:extLst>
          </p:cNvPr>
          <p:cNvSpPr txBox="1"/>
          <p:nvPr/>
        </p:nvSpPr>
        <p:spPr>
          <a:xfrm>
            <a:off x="202362" y="4643183"/>
            <a:ext cx="4783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重劃區周遭交通便捷、公設環境優良，透過市地重劃，串聯周邊公共設施，將本區打造成宜居之住宅環境，並透過道路重新規劃、設計，使重劃區內之交通能更為順暢地銜接區外交通系統，促進土地合理使用，提高土地利用價值。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3">
            <a:extLst>
              <a:ext uri="{FF2B5EF4-FFF2-40B4-BE49-F238E27FC236}">
                <a16:creationId xmlns:a16="http://schemas.microsoft.com/office/drawing/2014/main" id="{71E1BA17-69E2-6862-4EBF-AF64729D2724}"/>
              </a:ext>
            </a:extLst>
          </p:cNvPr>
          <p:cNvSpPr/>
          <p:nvPr/>
        </p:nvSpPr>
        <p:spPr>
          <a:xfrm>
            <a:off x="5368413" y="273199"/>
            <a:ext cx="6450086" cy="6206896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E426C140-F715-4253-0AF1-F706856BF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79562"/>
              </p:ext>
            </p:extLst>
          </p:nvPr>
        </p:nvGraphicFramePr>
        <p:xfrm>
          <a:off x="5579508" y="3435966"/>
          <a:ext cx="2465637" cy="2322301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519383">
                  <a:extLst>
                    <a:ext uri="{9D8B030D-6E8A-4147-A177-3AD203B41FA5}">
                      <a16:colId xmlns:a16="http://schemas.microsoft.com/office/drawing/2014/main" val="4212534581"/>
                    </a:ext>
                  </a:extLst>
                </a:gridCol>
                <a:gridCol w="946254">
                  <a:extLst>
                    <a:ext uri="{9D8B030D-6E8A-4147-A177-3AD203B41FA5}">
                      <a16:colId xmlns:a16="http://schemas.microsoft.com/office/drawing/2014/main" val="212009591"/>
                    </a:ext>
                  </a:extLst>
                </a:gridCol>
              </a:tblGrid>
              <a:tr h="39211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公設種類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微軟正黑體" panose="020B0604030504040204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微軟正黑體" panose="020B0604030504040204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微軟正黑體" panose="020B0604030504040204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微軟正黑體" panose="020B0604030504040204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面積</a:t>
                      </a:r>
                      <a:r>
                        <a:rPr kumimoji="0" lang="en-US" altLang="zh-TW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kumimoji="0" lang="en-US" altLang="zh-TW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15" marR="121915" marT="61017" marB="61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489124"/>
                  </a:ext>
                </a:extLst>
              </a:tr>
              <a:tr h="373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公九用地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0.37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491032"/>
                  </a:ext>
                </a:extLst>
              </a:tr>
              <a:tr h="373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廣場用地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0.10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992839"/>
                  </a:ext>
                </a:extLst>
              </a:tr>
              <a:tr h="373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道路用地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0.18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631194"/>
                  </a:ext>
                </a:extLst>
              </a:tr>
              <a:tr h="434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道路兼溝渠用地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0.09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179563"/>
                  </a:ext>
                </a:extLst>
              </a:tr>
              <a:tr h="373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公設小計</a:t>
                      </a: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0.74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164916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5432958" y="578845"/>
            <a:ext cx="3101144" cy="1738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33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預計開發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可建築用地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333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1.21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333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無償取得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公共設施用地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333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0.74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109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58346" y="230353"/>
            <a:ext cx="4180786" cy="581724"/>
            <a:chOff x="553998" y="130174"/>
            <a:chExt cx="4928770" cy="685800"/>
          </a:xfrm>
        </p:grpSpPr>
        <p:sp>
          <p:nvSpPr>
            <p:cNvPr id="9" name="橢圓 8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926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39798" y="180686"/>
              <a:ext cx="4242970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重劃區內土地權屬情形</a:t>
              </a:r>
            </a:p>
          </p:txBody>
        </p:sp>
      </p:grpSp>
      <p:sp>
        <p:nvSpPr>
          <p:cNvPr id="20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11856680" y="6413633"/>
            <a:ext cx="731600" cy="524800"/>
          </a:xfrm>
        </p:spPr>
        <p:txBody>
          <a:bodyPr/>
          <a:lstStyle/>
          <a:p>
            <a:pPr algn="l"/>
            <a:fld id="{00000000-1234-1234-1234-123412341234}" type="slidenum">
              <a:rPr lang="e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7</a:t>
            </a:fld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6A7305C-528F-DC43-05FC-4FF7072A47BB}"/>
              </a:ext>
            </a:extLst>
          </p:cNvPr>
          <p:cNvSpPr/>
          <p:nvPr/>
        </p:nvSpPr>
        <p:spPr>
          <a:xfrm>
            <a:off x="1116623" y="1389185"/>
            <a:ext cx="10251831" cy="888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2" name="圖表 21">
            <a:extLst>
              <a:ext uri="{FF2B5EF4-FFF2-40B4-BE49-F238E27FC236}">
                <a16:creationId xmlns:a16="http://schemas.microsoft.com/office/drawing/2014/main" id="{AB3D1ACC-FB2C-F496-D2E4-0C3E479FB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274928"/>
              </p:ext>
            </p:extLst>
          </p:nvPr>
        </p:nvGraphicFramePr>
        <p:xfrm>
          <a:off x="8289907" y="775965"/>
          <a:ext cx="3293060" cy="2521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圖表 22">
            <a:extLst>
              <a:ext uri="{FF2B5EF4-FFF2-40B4-BE49-F238E27FC236}">
                <a16:creationId xmlns:a16="http://schemas.microsoft.com/office/drawing/2014/main" id="{E7B0EB31-C3FE-1A19-06EA-B6F96D028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822423"/>
              </p:ext>
            </p:extLst>
          </p:nvPr>
        </p:nvGraphicFramePr>
        <p:xfrm>
          <a:off x="8382940" y="3429000"/>
          <a:ext cx="3106994" cy="257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群組 11">
            <a:extLst>
              <a:ext uri="{FF2B5EF4-FFF2-40B4-BE49-F238E27FC236}">
                <a16:creationId xmlns:a16="http://schemas.microsoft.com/office/drawing/2014/main" id="{BB7976E4-3E97-5B33-ED39-0E2B80AA232C}"/>
              </a:ext>
            </a:extLst>
          </p:cNvPr>
          <p:cNvGrpSpPr>
            <a:grpSpLocks/>
          </p:cNvGrpSpPr>
          <p:nvPr/>
        </p:nvGrpSpPr>
        <p:grpSpPr bwMode="auto">
          <a:xfrm>
            <a:off x="1434374" y="840271"/>
            <a:ext cx="6009516" cy="5744530"/>
            <a:chOff x="566738" y="938213"/>
            <a:chExt cx="3024187" cy="289083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2BE2E8E-1888-6A9F-A219-6667F4BA5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05"/>
            <a:stretch>
              <a:fillRect/>
            </a:stretch>
          </p:blipFill>
          <p:spPr bwMode="auto">
            <a:xfrm>
              <a:off x="566738" y="938213"/>
              <a:ext cx="3024187" cy="289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圖片 8">
              <a:extLst>
                <a:ext uri="{FF2B5EF4-FFF2-40B4-BE49-F238E27FC236}">
                  <a16:creationId xmlns:a16="http://schemas.microsoft.com/office/drawing/2014/main" id="{306768EC-2F7C-71E6-C675-CC59943C4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38" y="979488"/>
              <a:ext cx="2541587" cy="276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469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字方塊 73"/>
          <p:cNvSpPr txBox="1"/>
          <p:nvPr/>
        </p:nvSpPr>
        <p:spPr>
          <a:xfrm>
            <a:off x="3349912" y="312899"/>
            <a:ext cx="238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總面積</a:t>
            </a:r>
            <a:r>
              <a:rPr lang="en-US" altLang="zh-TW" sz="2400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1.95</a:t>
            </a:r>
            <a:r>
              <a:rPr lang="zh-TW" altLang="en-US" sz="2400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公頃</a:t>
            </a:r>
            <a:endParaRPr lang="zh-TW" altLang="en-US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投影片編號版面配置區 39"/>
          <p:cNvSpPr>
            <a:spLocks noGrp="1"/>
          </p:cNvSpPr>
          <p:nvPr>
            <p:ph type="sldNum" idx="12"/>
          </p:nvPr>
        </p:nvSpPr>
        <p:spPr>
          <a:xfrm>
            <a:off x="11894355" y="6468056"/>
            <a:ext cx="731600" cy="524800"/>
          </a:xfrm>
        </p:spPr>
        <p:txBody>
          <a:bodyPr/>
          <a:lstStyle/>
          <a:p>
            <a:pPr algn="l"/>
            <a:fld id="{00000000-1234-1234-1234-123412341234}" type="slidenum">
              <a:rPr lang="e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8</a:t>
            </a:fld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A2C89F2-AD40-547F-F626-10465CF60F62}"/>
              </a:ext>
            </a:extLst>
          </p:cNvPr>
          <p:cNvSpPr/>
          <p:nvPr/>
        </p:nvSpPr>
        <p:spPr>
          <a:xfrm>
            <a:off x="667657" y="1059655"/>
            <a:ext cx="6438933" cy="1050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4C1C787-EAEF-3703-9378-6BB5D7EB89D8}"/>
              </a:ext>
            </a:extLst>
          </p:cNvPr>
          <p:cNvSpPr/>
          <p:nvPr/>
        </p:nvSpPr>
        <p:spPr>
          <a:xfrm>
            <a:off x="447196" y="5117592"/>
            <a:ext cx="56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備註：實際面積以重劃區範圍邊界分割後之面積為準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35F0F036-CF4B-895D-6136-4C601472E93C}"/>
              </a:ext>
            </a:extLst>
          </p:cNvPr>
          <p:cNvGrpSpPr/>
          <p:nvPr/>
        </p:nvGrpSpPr>
        <p:grpSpPr>
          <a:xfrm>
            <a:off x="258346" y="235100"/>
            <a:ext cx="2815028" cy="581724"/>
            <a:chOff x="553998" y="130174"/>
            <a:chExt cx="3318663" cy="685800"/>
          </a:xfrm>
        </p:grpSpPr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CE8FE798-65F0-C084-A25C-1AA1E50F2029}"/>
                </a:ext>
              </a:extLst>
            </p:cNvPr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rgbClr val="E76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95A68B05-4D0E-1CCA-3D97-EB086A7AA59E}"/>
                </a:ext>
              </a:extLst>
            </p:cNvPr>
            <p:cNvSpPr/>
            <p:nvPr/>
          </p:nvSpPr>
          <p:spPr>
            <a:xfrm>
              <a:off x="1239798" y="180686"/>
              <a:ext cx="2632863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都市計畫配置</a:t>
              </a:r>
            </a:p>
          </p:txBody>
        </p:sp>
      </p:grpSp>
      <p:pic>
        <p:nvPicPr>
          <p:cNvPr id="4" name="圖片 2">
            <a:extLst>
              <a:ext uri="{FF2B5EF4-FFF2-40B4-BE49-F238E27FC236}">
                <a16:creationId xmlns:a16="http://schemas.microsoft.com/office/drawing/2014/main" id="{ED249F58-90A9-93B1-E7DB-60644D847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69" y="1438070"/>
            <a:ext cx="6252431" cy="415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5FD7599-21DC-C114-4F00-B0EA6B4B6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305195"/>
              </p:ext>
            </p:extLst>
          </p:nvPr>
        </p:nvGraphicFramePr>
        <p:xfrm>
          <a:off x="258346" y="1995411"/>
          <a:ext cx="5632153" cy="292843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9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4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變更前</a:t>
                      </a:r>
                      <a:endParaRPr lang="en-US" altLang="zh-TW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面積</a:t>
                      </a:r>
                      <a:endParaRPr lang="en-US" altLang="zh-TW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變更後</a:t>
                      </a:r>
                      <a:endParaRPr lang="en-US" altLang="zh-TW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面積</a:t>
                      </a:r>
                      <a:r>
                        <a:rPr lang="en-US" altLang="zh-TW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比例</a:t>
                      </a:r>
                      <a:r>
                        <a:rPr lang="en-US" altLang="zh-TW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altLang="en-US" sz="1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6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公九</a:t>
                      </a:r>
                      <a:endParaRPr lang="en-US" altLang="zh-TW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用地</a:t>
                      </a:r>
                    </a:p>
                  </a:txBody>
                  <a:tcPr marL="86884" marR="86884" marT="43404" marB="434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1.86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884" marR="86884" marT="43404" marB="434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第三種住宅區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1.21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62.05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公九用地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0.37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18.97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6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廣場用地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0.10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5.13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36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  <a:endParaRPr lang="en-US" altLang="zh-TW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用地</a:t>
                      </a:r>
                    </a:p>
                  </a:txBody>
                  <a:tcPr marL="86884" marR="86884" marT="43404" marB="434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0.09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884" marR="86884" marT="43404" marB="434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道路用地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0.18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9.23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36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886" marR="86886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886" marR="86886" marT="43465" marB="434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道路兼溝渠用地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0.09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4.62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36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6885" marR="86885" marT="43434" marB="43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6885" marR="86885" marT="43434" marB="43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公設小計</a:t>
                      </a: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0.74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37.95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marL="86884" marR="86884" marT="43404" marB="434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1.95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884" marR="86884" marT="43404" marB="434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1.95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100.00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146" marR="65146" marT="32532" marB="32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96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58346" y="237573"/>
            <a:ext cx="2815028" cy="581724"/>
            <a:chOff x="553998" y="130174"/>
            <a:chExt cx="3318663" cy="685800"/>
          </a:xfrm>
        </p:grpSpPr>
        <p:sp>
          <p:nvSpPr>
            <p:cNvPr id="9" name="橢圓 8"/>
            <p:cNvSpPr/>
            <p:nvPr/>
          </p:nvSpPr>
          <p:spPr>
            <a:xfrm>
              <a:off x="553998" y="130174"/>
              <a:ext cx="685800" cy="6858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39798" y="180686"/>
              <a:ext cx="2632863" cy="5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zh-TW" altLang="en-US" sz="2667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預估重劃負擔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294069" y="5762348"/>
            <a:ext cx="12970933" cy="321099"/>
          </a:xfrm>
          <a:prstGeom prst="rect">
            <a:avLst/>
          </a:prstGeom>
          <a:solidFill>
            <a:srgbClr val="EF9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F02FB32-FE81-43F7-B649-2DF1CB9EF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86635"/>
              </p:ext>
            </p:extLst>
          </p:nvPr>
        </p:nvGraphicFramePr>
        <p:xfrm>
          <a:off x="6338072" y="1162998"/>
          <a:ext cx="5712161" cy="373065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25559">
                  <a:extLst>
                    <a:ext uri="{9D8B030D-6E8A-4147-A177-3AD203B41FA5}">
                      <a16:colId xmlns:a16="http://schemas.microsoft.com/office/drawing/2014/main" val="3289344861"/>
                    </a:ext>
                  </a:extLst>
                </a:gridCol>
                <a:gridCol w="1982789">
                  <a:extLst>
                    <a:ext uri="{9D8B030D-6E8A-4147-A177-3AD203B41FA5}">
                      <a16:colId xmlns:a16="http://schemas.microsoft.com/office/drawing/2014/main" val="141630842"/>
                    </a:ext>
                  </a:extLst>
                </a:gridCol>
                <a:gridCol w="2303813">
                  <a:extLst>
                    <a:ext uri="{9D8B030D-6E8A-4147-A177-3AD203B41FA5}">
                      <a16:colId xmlns:a16="http://schemas.microsoft.com/office/drawing/2014/main" val="191000980"/>
                    </a:ext>
                  </a:extLst>
                </a:gridCol>
              </a:tblGrid>
              <a:tr h="662699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開發費用項目及金額</a:t>
                      </a:r>
                      <a:endParaRPr lang="zh-TW" altLang="en-US" sz="19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5" marR="121925" marT="60977" marB="60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9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/>
                    </a:p>
                  </a:txBody>
                  <a:tcPr marL="91444" marR="91444" marT="45733" marB="45733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9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費用平均負擔比率</a:t>
                      </a:r>
                      <a:endParaRPr lang="zh-TW" sz="1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5" marR="121925" marT="60977" marB="60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67950"/>
                  </a:ext>
                </a:extLst>
              </a:tr>
              <a:tr h="417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91456" marR="91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r>
                        <a:rPr lang="zh-TW" sz="1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TW" altLang="en-US" sz="1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zh-TW" sz="1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91456" marR="91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9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3730415016"/>
                  </a:ext>
                </a:extLst>
              </a:tr>
              <a:tr h="6626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工程總費用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508" marR="11508" marT="11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69,659,000</a:t>
                      </a:r>
                      <a:endParaRPr lang="en-US" altLang="zh-TW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508" marR="11508" marT="11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27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9.59%</a:t>
                      </a:r>
                      <a:endParaRPr lang="en-US" altLang="zh-TW" sz="27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508" marR="11508" marT="11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1557921"/>
                  </a:ext>
                </a:extLst>
              </a:tr>
              <a:tr h="6626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重劃費用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508" marR="11508" marT="11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37,692,000</a:t>
                      </a:r>
                    </a:p>
                  </a:txBody>
                  <a:tcPr marL="11508" marR="11508" marT="11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30" marR="8630" marT="8626" marB="0" anchor="ctr"/>
                </a:tc>
                <a:extLst>
                  <a:ext uri="{0D108BD9-81ED-4DB2-BD59-A6C34878D82A}">
                    <a16:rowId xmlns:a16="http://schemas.microsoft.com/office/drawing/2014/main" val="2280020032"/>
                  </a:ext>
                </a:extLst>
              </a:tr>
              <a:tr h="6626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貸款利息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508" marR="11508" marT="11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3,279,000</a:t>
                      </a:r>
                      <a:endParaRPr lang="en-US" altLang="zh-TW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508" marR="11508" marT="11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30" marR="8630" marT="8626" marB="0" anchor="ctr"/>
                </a:tc>
                <a:extLst>
                  <a:ext uri="{0D108BD9-81ED-4DB2-BD59-A6C34878D82A}">
                    <a16:rowId xmlns:a16="http://schemas.microsoft.com/office/drawing/2014/main" val="3560546678"/>
                  </a:ext>
                </a:extLst>
              </a:tr>
              <a:tr h="6626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alt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508" marR="11508" marT="11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9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110,630,000</a:t>
                      </a:r>
                      <a:endParaRPr lang="en-US" altLang="zh-TW" sz="1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508" marR="11508" marT="11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30" marR="8630" marT="8626" marB="0" anchor="ctr"/>
                </a:tc>
                <a:extLst>
                  <a:ext uri="{0D108BD9-81ED-4DB2-BD59-A6C34878D82A}">
                    <a16:rowId xmlns:a16="http://schemas.microsoft.com/office/drawing/2014/main" val="2935548213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258345" y="5273158"/>
            <a:ext cx="13153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267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平均重劃負擔比率</a:t>
            </a:r>
            <a:r>
              <a:rPr lang="en-US" altLang="zh-TW" sz="4267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=35.00</a:t>
            </a:r>
            <a:r>
              <a:rPr lang="en-US" altLang="zh-TW" sz="4267" b="1" i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en-US" altLang="zh-TW" sz="4267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+ 9.59</a:t>
            </a:r>
            <a:r>
              <a:rPr lang="en-US" altLang="zh-TW" sz="4267" b="1" i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en-US" altLang="zh-TW" sz="4267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= 44.59%</a:t>
            </a:r>
            <a:endParaRPr lang="zh-TW" altLang="zh-TW" sz="4267" b="1" i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7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B24DCCF-701E-4B5A-BAEC-C2EB46062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40599"/>
              </p:ext>
            </p:extLst>
          </p:nvPr>
        </p:nvGraphicFramePr>
        <p:xfrm>
          <a:off x="258345" y="1163001"/>
          <a:ext cx="5790399" cy="3730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9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公共設施</a:t>
                      </a:r>
                      <a:r>
                        <a:rPr lang="zh-TW" altLang="en-US" sz="19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用地項目</a:t>
                      </a:r>
                      <a:endParaRPr lang="zh-TW" altLang="zh-TW" sz="19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9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面積（公頃）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9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比例（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zh-TW" sz="19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8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公園用地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0.37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7620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7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35.00%</a:t>
                      </a:r>
                      <a:endParaRPr lang="zh-TW" altLang="zh-TW" sz="27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18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廣場用地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0.10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045004"/>
                  </a:ext>
                </a:extLst>
              </a:tr>
              <a:tr h="60318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道路用地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0.18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7620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18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道路用地</a:t>
                      </a:r>
                      <a:r>
                        <a:rPr lang="en-US" altLang="zh-TW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兼溝</a:t>
                      </a:r>
                      <a:r>
                        <a:rPr lang="en-US" altLang="zh-TW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1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0.09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7620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18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9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9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0.74</a:t>
                      </a:r>
                      <a:endParaRPr lang="zh-TW" sz="19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7620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zh-TW" sz="20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11887160" y="6451303"/>
            <a:ext cx="731600" cy="524800"/>
          </a:xfrm>
        </p:spPr>
        <p:txBody>
          <a:bodyPr/>
          <a:lstStyle/>
          <a:p>
            <a:pPr algn="l"/>
            <a:fld id="{00000000-1234-1234-1234-123412341234}" type="slidenum">
              <a:rPr lang="e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/>
              <a:t>9</a:t>
            </a:fld>
            <a:endParaRPr lang="e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92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1349</Words>
  <Application>Microsoft Office PowerPoint</Application>
  <PresentationFormat>寬螢幕</PresentationFormat>
  <Paragraphs>279</Paragraphs>
  <Slides>16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Fira Sans Extra Condensed SemiBold</vt:lpstr>
      <vt:lpstr>微軟正黑體</vt:lpstr>
      <vt:lpstr>Arial</vt:lpstr>
      <vt:lpstr>Calibri</vt:lpstr>
      <vt:lpstr>Calibri Light</vt:lpstr>
      <vt:lpstr>Wingdings</vt:lpstr>
      <vt:lpstr>Office 佈景主題</vt:lpstr>
      <vt:lpstr>高雄市楠梓區公9整體開發區 市地重劃區土地所有權人座談會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土地改良物拆遷補償及救濟依據</vt:lpstr>
      <vt:lpstr>土地改良物拆遷補償救濟項目</vt:lpstr>
      <vt:lpstr>土地改良物拆遷補償救濟作業程序</vt:lpstr>
      <vt:lpstr>簡報結束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高雄市左營區園兼鐵 市地重劃區土地所有權人座談會</dc:title>
  <dc:creator>處-企劃科-張善合</dc:creator>
  <cp:lastModifiedBy>處-企劃科-張善合</cp:lastModifiedBy>
  <cp:revision>20</cp:revision>
  <cp:lastPrinted>2025-08-29T09:12:58Z</cp:lastPrinted>
  <dcterms:created xsi:type="dcterms:W3CDTF">2024-06-25T09:47:07Z</dcterms:created>
  <dcterms:modified xsi:type="dcterms:W3CDTF">2025-09-19T02:36:02Z</dcterms:modified>
</cp:coreProperties>
</file>